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640" r:id="rId5"/>
    <p:sldId id="639" r:id="rId6"/>
    <p:sldId id="644" r:id="rId7"/>
    <p:sldId id="695" r:id="rId8"/>
    <p:sldId id="641" r:id="rId9"/>
    <p:sldId id="696" r:id="rId10"/>
    <p:sldId id="662" r:id="rId11"/>
    <p:sldId id="658" r:id="rId12"/>
    <p:sldId id="659" r:id="rId13"/>
    <p:sldId id="660" r:id="rId14"/>
    <p:sldId id="694" r:id="rId15"/>
    <p:sldId id="642" r:id="rId16"/>
    <p:sldId id="679" r:id="rId17"/>
    <p:sldId id="681" r:id="rId18"/>
    <p:sldId id="682" r:id="rId19"/>
    <p:sldId id="649" r:id="rId20"/>
    <p:sldId id="683" r:id="rId21"/>
    <p:sldId id="643" r:id="rId22"/>
    <p:sldId id="652" r:id="rId23"/>
    <p:sldId id="651" r:id="rId24"/>
    <p:sldId id="656" r:id="rId25"/>
    <p:sldId id="685" r:id="rId26"/>
    <p:sldId id="637" r:id="rId27"/>
    <p:sldId id="684" r:id="rId28"/>
    <p:sldId id="69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76FD"/>
    <a:srgbClr val="D3D3D3"/>
    <a:srgbClr val="545960"/>
    <a:srgbClr val="1451FD"/>
    <a:srgbClr val="41F3FD"/>
    <a:srgbClr val="124FFB"/>
    <a:srgbClr val="08101B"/>
    <a:srgbClr val="2A4155"/>
    <a:srgbClr val="104EFD"/>
    <a:srgbClr val="3EF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2" autoAdjust="0"/>
    <p:restoredTop sz="84627"/>
  </p:normalViewPr>
  <p:slideViewPr>
    <p:cSldViewPr snapToGrid="0" showGuides="1">
      <p:cViewPr varScale="1">
        <p:scale>
          <a:sx n="93" d="100"/>
          <a:sy n="93" d="100"/>
        </p:scale>
        <p:origin x="720" y="200"/>
      </p:cViewPr>
      <p:guideLst>
        <p:guide pos="3840"/>
        <p:guide orient="horz" pos="378"/>
        <p:guide orient="horz" pos="192"/>
        <p:guide orient="horz" pos="8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37C68C-9F2C-8045-9711-C487B070215B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29EE4B9-1108-634E-8606-213B0BAAA093}">
      <dgm:prSet phldrT="[文本]" custT="1"/>
      <dgm:spPr/>
      <dgm:t>
        <a:bodyPr/>
        <a:lstStyle/>
        <a:p>
          <a:r>
            <a:rPr lang="zh-CN" altLang="en-US" sz="1400" dirty="0">
              <a:solidFill>
                <a:schemeClr val="bg1"/>
              </a:solidFill>
            </a:rPr>
            <a:t>初赛基础上实现</a:t>
          </a:r>
          <a:r>
            <a:rPr lang="en-US" altLang="zh-CN" sz="1400" dirty="0" err="1">
              <a:solidFill>
                <a:schemeClr val="bg1"/>
              </a:solidFill>
            </a:rPr>
            <a:t>downsample</a:t>
          </a:r>
          <a:r>
            <a:rPr lang="zh-CN" altLang="en-US" sz="1400" dirty="0">
              <a:solidFill>
                <a:schemeClr val="bg1"/>
              </a:solidFill>
            </a:rPr>
            <a:t>和</a:t>
          </a:r>
          <a:r>
            <a:rPr lang="en-US" altLang="zh-CN" sz="1400" dirty="0" err="1">
              <a:solidFill>
                <a:schemeClr val="bg1"/>
              </a:solidFill>
            </a:rPr>
            <a:t>agg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F5F85817-A9A5-8345-A20F-F3727C4E54D9}" cxnId="{D01FE76E-AFA8-41FF-93D9-4415D599BE11}" type="parTrans">
      <dgm:prSet/>
      <dgm:spPr/>
      <dgm:t>
        <a:bodyPr/>
        <a:lstStyle/>
        <a:p>
          <a:endParaRPr lang="zh-CN" altLang="en-US"/>
        </a:p>
      </dgm:t>
    </dgm:pt>
    <dgm:pt modelId="{9D5C7E6C-3A17-624E-A561-9D32F2531336}" cxnId="{D01FE76E-AFA8-41FF-93D9-4415D599BE11}" type="sibTrans">
      <dgm:prSet/>
      <dgm:spPr/>
      <dgm:t>
        <a:bodyPr/>
        <a:lstStyle/>
        <a:p>
          <a:endParaRPr lang="zh-CN" altLang="en-US"/>
        </a:p>
      </dgm:t>
    </dgm:pt>
    <dgm:pt modelId="{8319DC45-F52A-DC42-BD12-D3816E63742C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dirty="0">
              <a:solidFill>
                <a:schemeClr val="bg1"/>
              </a:solidFill>
            </a:rPr>
            <a:t>调参数</a:t>
          </a:r>
          <a:r>
            <a:rPr lang="zh-CN" altLang="en-US" sz="1400" dirty="0">
              <a:solidFill>
                <a:schemeClr val="bg1"/>
              </a:solidFill>
            </a:rPr>
            <a:t>和</a:t>
          </a:r>
          <a:r>
            <a:rPr lang="zh-CN" altLang="en-US" sz="1400" dirty="0">
              <a:solidFill>
                <a:schemeClr val="bg1"/>
              </a:solidFill>
            </a:rPr>
            <a:t>优</a:t>
          </a:r>
          <a:r>
            <a:rPr lang="zh-CN" altLang="en-US" sz="1400" dirty="0">
              <a:solidFill>
                <a:schemeClr val="bg1"/>
              </a:solidFill>
            </a:rPr>
            <a:t>化</a:t>
          </a:r>
          <a:r>
            <a:rPr lang="en-US" altLang="zh-CN" sz="1400" dirty="0" err="1">
              <a:solidFill>
                <a:schemeClr val="bg1"/>
              </a:solidFill>
            </a:rPr>
            <a:t>downsample</a:t>
          </a:r>
          <a:r>
            <a:rPr lang="zh-CN" altLang="en-US" sz="1400" dirty="0">
              <a:solidFill>
                <a:schemeClr val="bg1"/>
              </a:solidFill>
            </a:rPr>
            <a:t>和</a:t>
          </a:r>
          <a:r>
            <a:rPr lang="en-US" altLang="zh-CN" sz="1400" dirty="0" err="1">
              <a:solidFill>
                <a:schemeClr val="bg1"/>
              </a:solidFill>
            </a:rPr>
            <a:t>agg</a:t>
          </a:r>
          <a:r>
            <a:rPr lang="zh-CN" altLang="en-US" sz="1400" dirty="0">
              <a:solidFill>
                <a:schemeClr val="bg1"/>
              </a:solidFill>
            </a:rPr>
            <a:t/>
          </a:r>
          <a:endParaRPr lang="zh-CN" altLang="en-US" sz="1400" dirty="0">
            <a:solidFill>
              <a:schemeClr val="bg1"/>
            </a:solidFill>
          </a:endParaRPr>
        </a:p>
      </dgm:t>
    </dgm:pt>
    <dgm:pt modelId="{F1EEECFC-4435-654D-965A-69C218570154}" cxnId="{96C93511-F74A-42D1-9D27-04347B9E6913}" type="parTrans">
      <dgm:prSet/>
      <dgm:spPr/>
      <dgm:t>
        <a:bodyPr/>
        <a:lstStyle/>
        <a:p>
          <a:endParaRPr lang="zh-CN" altLang="en-US"/>
        </a:p>
      </dgm:t>
    </dgm:pt>
    <dgm:pt modelId="{015CF13D-9770-224F-A344-988F3F61190E}" cxnId="{96C93511-F74A-42D1-9D27-04347B9E6913}" type="sibTrans">
      <dgm:prSet/>
      <dgm:spPr/>
      <dgm:t>
        <a:bodyPr/>
        <a:lstStyle/>
        <a:p>
          <a:endParaRPr lang="zh-CN" altLang="en-US"/>
        </a:p>
      </dgm:t>
    </dgm:pt>
    <dgm:pt modelId="{2F8DE143-AC98-D143-A6A2-46878261483C}">
      <dgm:prSet phldrT="[文本]"/>
      <dgm:spPr/>
      <dgm:t>
        <a:bodyPr/>
        <a:lstStyle/>
        <a:p>
          <a:r>
            <a:rPr lang="en-US" altLang="zh-CN" dirty="0" err="1">
              <a:solidFill>
                <a:schemeClr val="bg1"/>
              </a:solidFill>
              <a:latin typeface="+mn-lt"/>
            </a:rPr>
            <a:t>Timerange</a:t>
          </a:r>
          <a:r>
            <a:rPr lang="zh-CN" altLang="en-US" dirty="0">
              <a:solidFill>
                <a:schemeClr val="bg1"/>
              </a:solidFill>
              <a:latin typeface="+mn-lt"/>
            </a:rPr>
            <a:t>多次</a:t>
          </a:r>
          <a:r>
            <a:rPr lang="en-US" altLang="zh-CN" dirty="0">
              <a:solidFill>
                <a:schemeClr val="bg1"/>
              </a:solidFill>
              <a:latin typeface="+mn-lt"/>
            </a:rPr>
            <a:t>IO</a:t>
          </a:r>
          <a:r>
            <a:rPr lang="zh-CN" altLang="en-US" dirty="0">
              <a:solidFill>
                <a:schemeClr val="bg1"/>
              </a:solidFill>
              <a:latin typeface="+mn-lt"/>
            </a:rPr>
            <a:t>改成一次，</a:t>
          </a:r>
          <a:r>
            <a:rPr lang="en-US" altLang="zh-CN" dirty="0">
              <a:solidFill>
                <a:schemeClr val="bg1"/>
              </a:solidFill>
              <a:latin typeface="+mn-lt"/>
            </a:rPr>
            <a:t>int</a:t>
          </a:r>
          <a:r>
            <a:rPr lang="zh-CN" altLang="en-US" dirty="0">
              <a:solidFill>
                <a:schemeClr val="bg1"/>
              </a:solidFill>
              <a:latin typeface="+mn-lt"/>
            </a:rPr>
            <a:t> </a:t>
          </a:r>
          <a:r>
            <a:rPr lang="en-US" altLang="zh-CN" dirty="0">
              <a:solidFill>
                <a:schemeClr val="bg1"/>
              </a:solidFill>
              <a:latin typeface="+mn-lt"/>
            </a:rPr>
            <a:t>simple</a:t>
          </a:r>
          <a:r>
            <a:rPr lang="zh-CN" altLang="en-US" dirty="0">
              <a:solidFill>
                <a:schemeClr val="bg1"/>
              </a:solidFill>
              <a:latin typeface="+mn-lt"/>
            </a:rPr>
            <a:t>压缩之后在</a:t>
          </a:r>
          <a:r>
            <a:rPr lang="en-US" altLang="zh-CN" dirty="0" err="1">
              <a:solidFill>
                <a:schemeClr val="bg1"/>
              </a:solidFill>
              <a:latin typeface="+mn-lt"/>
            </a:rPr>
            <a:t>zstd</a:t>
          </a:r>
          <a:r>
            <a:rPr lang="zh-CN" altLang="en-US" dirty="0">
              <a:solidFill>
                <a:schemeClr val="bg1"/>
              </a:solidFill>
              <a:latin typeface="+mn-lt"/>
            </a:rPr>
            <a:t>压缩</a:t>
          </a:r>
        </a:p>
      </dgm:t>
    </dgm:pt>
    <dgm:pt modelId="{2AE72A7E-6A00-2644-9543-9DD6B2077CD7}" cxnId="{84C31315-680E-4923-BBB2-F80DD03E4B3D}" type="parTrans">
      <dgm:prSet/>
      <dgm:spPr/>
      <dgm:t>
        <a:bodyPr/>
        <a:lstStyle/>
        <a:p>
          <a:endParaRPr lang="zh-CN" altLang="en-US"/>
        </a:p>
      </dgm:t>
    </dgm:pt>
    <dgm:pt modelId="{63B17443-283F-A74C-9351-EB38A4F2A8F8}" cxnId="{84C31315-680E-4923-BBB2-F80DD03E4B3D}" type="sibTrans">
      <dgm:prSet/>
      <dgm:spPr/>
      <dgm:t>
        <a:bodyPr/>
        <a:lstStyle/>
        <a:p>
          <a:endParaRPr lang="zh-CN" altLang="en-US"/>
        </a:p>
      </dgm:t>
    </dgm:pt>
    <dgm:pt modelId="{CDBAF665-EA2C-394B-8B48-23216FC135EF}" type="pres">
      <dgm:prSet presAssocID="{FF37C68C-9F2C-8045-9711-C487B070215B}" presName="rootnode" presStyleCnt="0">
        <dgm:presLayoutVars>
          <dgm:chMax/>
          <dgm:chPref/>
          <dgm:dir/>
          <dgm:animLvl val="lvl"/>
        </dgm:presLayoutVars>
      </dgm:prSet>
      <dgm:spPr/>
    </dgm:pt>
    <dgm:pt modelId="{95D4860B-D343-D142-886F-A46C7184F301}" type="pres">
      <dgm:prSet presAssocID="{C29EE4B9-1108-634E-8606-213B0BAAA093}" presName="composite" presStyleCnt="0"/>
      <dgm:spPr/>
    </dgm:pt>
    <dgm:pt modelId="{B16DB26D-7019-8E41-8F65-21CFE479A47E}" type="pres">
      <dgm:prSet presAssocID="{C29EE4B9-1108-634E-8606-213B0BAAA093}" presName="LShape" presStyleLbl="alignNode1" presStyleIdx="0" presStyleCnt="5"/>
      <dgm:spPr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gm:spPr>
    </dgm:pt>
    <dgm:pt modelId="{D568A95A-CA1C-8A49-9171-708D7AD90CCC}" type="pres">
      <dgm:prSet presAssocID="{C29EE4B9-1108-634E-8606-213B0BAAA093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9394654-BE95-E14E-9965-91480A6AF2DC}" type="pres">
      <dgm:prSet presAssocID="{C29EE4B9-1108-634E-8606-213B0BAAA093}" presName="Triangle" presStyleLbl="alignNode1" presStyleIdx="1" presStyleCnt="5"/>
      <dgm:spPr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gm:spPr>
    </dgm:pt>
    <dgm:pt modelId="{1DFBC1A3-E51C-5847-BB50-187923817B9E}" type="pres">
      <dgm:prSet presAssocID="{9D5C7E6C-3A17-624E-A561-9D32F2531336}" presName="sibTrans" presStyleCnt="0"/>
      <dgm:spPr/>
    </dgm:pt>
    <dgm:pt modelId="{E0A15F66-C9F3-9A47-9003-E45C93BF7D3D}" type="pres">
      <dgm:prSet presAssocID="{9D5C7E6C-3A17-624E-A561-9D32F2531336}" presName="space" presStyleCnt="0"/>
      <dgm:spPr/>
    </dgm:pt>
    <dgm:pt modelId="{ED12CA84-23CF-544B-9F46-2537E475520B}" type="pres">
      <dgm:prSet presAssocID="{8319DC45-F52A-DC42-BD12-D3816E63742C}" presName="composite" presStyleCnt="0"/>
      <dgm:spPr/>
    </dgm:pt>
    <dgm:pt modelId="{95074B15-AEEC-0746-9E44-897A4CE21044}" type="pres">
      <dgm:prSet presAssocID="{8319DC45-F52A-DC42-BD12-D3816E63742C}" presName="LShape" presStyleLbl="alignNode1" presStyleIdx="2" presStyleCnt="5"/>
      <dgm:spPr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gm:spPr>
    </dgm:pt>
    <dgm:pt modelId="{92DFE738-0807-A347-AAB9-0D5380582278}" type="pres">
      <dgm:prSet presAssocID="{8319DC45-F52A-DC42-BD12-D3816E63742C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CA43313-4241-5D43-8B81-D26C39E26BB0}" type="pres">
      <dgm:prSet presAssocID="{8319DC45-F52A-DC42-BD12-D3816E63742C}" presName="Triangle" presStyleLbl="alignNode1" presStyleIdx="3" presStyleCnt="5"/>
      <dgm:spPr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gm:spPr>
    </dgm:pt>
    <dgm:pt modelId="{57A595F6-7792-894F-9FAB-36AC2559DE2A}" type="pres">
      <dgm:prSet presAssocID="{015CF13D-9770-224F-A344-988F3F61190E}" presName="sibTrans" presStyleCnt="0"/>
      <dgm:spPr/>
    </dgm:pt>
    <dgm:pt modelId="{69C80042-E353-9E4D-BD70-9216C672191E}" type="pres">
      <dgm:prSet presAssocID="{015CF13D-9770-224F-A344-988F3F61190E}" presName="space" presStyleCnt="0"/>
      <dgm:spPr/>
    </dgm:pt>
    <dgm:pt modelId="{370726DE-5409-194D-B0FD-A9C4512F2742}" type="pres">
      <dgm:prSet presAssocID="{2F8DE143-AC98-D143-A6A2-46878261483C}" presName="composite" presStyleCnt="0"/>
      <dgm:spPr/>
    </dgm:pt>
    <dgm:pt modelId="{D087FD01-D224-3643-B375-B1855569D759}" type="pres">
      <dgm:prSet presAssocID="{2F8DE143-AC98-D143-A6A2-46878261483C}" presName="LShape" presStyleLbl="alignNode1" presStyleIdx="4" presStyleCnt="5"/>
      <dgm:spPr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gm:spPr>
    </dgm:pt>
    <dgm:pt modelId="{1D484821-2286-5F48-BF4D-421C9525697B}" type="pres">
      <dgm:prSet presAssocID="{2F8DE143-AC98-D143-A6A2-46878261483C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01FE76E-AFA8-41FF-93D9-4415D599BE11}" srcId="{FF37C68C-9F2C-8045-9711-C487B070215B}" destId="{C29EE4B9-1108-634E-8606-213B0BAAA093}" srcOrd="0" destOrd="0" parTransId="{F5F85817-A9A5-8345-A20F-F3727C4E54D9}" sibTransId="{9D5C7E6C-3A17-624E-A561-9D32F2531336}"/>
    <dgm:cxn modelId="{96C93511-F74A-42D1-9D27-04347B9E6913}" srcId="{FF37C68C-9F2C-8045-9711-C487B070215B}" destId="{8319DC45-F52A-DC42-BD12-D3816E63742C}" srcOrd="1" destOrd="0" parTransId="{F1EEECFC-4435-654D-965A-69C218570154}" sibTransId="{015CF13D-9770-224F-A344-988F3F61190E}"/>
    <dgm:cxn modelId="{84C31315-680E-4923-BBB2-F80DD03E4B3D}" srcId="{FF37C68C-9F2C-8045-9711-C487B070215B}" destId="{2F8DE143-AC98-D143-A6A2-46878261483C}" srcOrd="2" destOrd="0" parTransId="{2AE72A7E-6A00-2644-9543-9DD6B2077CD7}" sibTransId="{63B17443-283F-A74C-9351-EB38A4F2A8F8}"/>
    <dgm:cxn modelId="{5A448C10-7757-4638-9C32-D46B807EDD59}" type="presOf" srcId="{FF37C68C-9F2C-8045-9711-C487B070215B}" destId="{CDBAF665-EA2C-394B-8B48-23216FC135EF}" srcOrd="0" destOrd="0" presId="urn:microsoft.com/office/officeart/2009/3/layout/StepUpProcess"/>
    <dgm:cxn modelId="{3AA2D5B3-A422-4DE0-B331-E2DC24298742}" type="presParOf" srcId="{CDBAF665-EA2C-394B-8B48-23216FC135EF}" destId="{95D4860B-D343-D142-886F-A46C7184F301}" srcOrd="0" destOrd="0" presId="urn:microsoft.com/office/officeart/2009/3/layout/StepUpProcess"/>
    <dgm:cxn modelId="{34E7724E-1506-4B4C-8979-2470E31F3548}" type="presParOf" srcId="{95D4860B-D343-D142-886F-A46C7184F301}" destId="{B16DB26D-7019-8E41-8F65-21CFE479A47E}" srcOrd="0" destOrd="0" presId="urn:microsoft.com/office/officeart/2009/3/layout/StepUpProcess"/>
    <dgm:cxn modelId="{696AB612-2E81-49D3-8F0A-3B3B4E105EA8}" type="presParOf" srcId="{95D4860B-D343-D142-886F-A46C7184F301}" destId="{D568A95A-CA1C-8A49-9171-708D7AD90CCC}" srcOrd="1" destOrd="0" presId="urn:microsoft.com/office/officeart/2009/3/layout/StepUpProcess"/>
    <dgm:cxn modelId="{1FDC328D-BD73-457D-87F9-EDA7319DB5DA}" type="presOf" srcId="{C29EE4B9-1108-634E-8606-213B0BAAA093}" destId="{D568A95A-CA1C-8A49-9171-708D7AD90CCC}" srcOrd="0" destOrd="0" presId="urn:microsoft.com/office/officeart/2009/3/layout/StepUpProcess"/>
    <dgm:cxn modelId="{2C5B9C49-F995-40A6-9A5F-30828876E60E}" type="presParOf" srcId="{95D4860B-D343-D142-886F-A46C7184F301}" destId="{79394654-BE95-E14E-9965-91480A6AF2DC}" srcOrd="2" destOrd="0" presId="urn:microsoft.com/office/officeart/2009/3/layout/StepUpProcess"/>
    <dgm:cxn modelId="{247A5E03-35E0-44CE-B966-0D84033A2747}" type="presParOf" srcId="{CDBAF665-EA2C-394B-8B48-23216FC135EF}" destId="{1DFBC1A3-E51C-5847-BB50-187923817B9E}" srcOrd="1" destOrd="0" presId="urn:microsoft.com/office/officeart/2009/3/layout/StepUpProcess"/>
    <dgm:cxn modelId="{DBC60101-FD07-445C-9393-7E70614A3A25}" type="presParOf" srcId="{1DFBC1A3-E51C-5847-BB50-187923817B9E}" destId="{E0A15F66-C9F3-9A47-9003-E45C93BF7D3D}" srcOrd="0" destOrd="1" presId="urn:microsoft.com/office/officeart/2009/3/layout/StepUpProcess"/>
    <dgm:cxn modelId="{12B30745-B1B0-4488-9914-D01A29525515}" type="presParOf" srcId="{CDBAF665-EA2C-394B-8B48-23216FC135EF}" destId="{ED12CA84-23CF-544B-9F46-2537E475520B}" srcOrd="2" destOrd="0" presId="urn:microsoft.com/office/officeart/2009/3/layout/StepUpProcess"/>
    <dgm:cxn modelId="{F63C2A95-B25C-4D4B-9AB6-F8071392467D}" type="presParOf" srcId="{ED12CA84-23CF-544B-9F46-2537E475520B}" destId="{95074B15-AEEC-0746-9E44-897A4CE21044}" srcOrd="0" destOrd="2" presId="urn:microsoft.com/office/officeart/2009/3/layout/StepUpProcess"/>
    <dgm:cxn modelId="{1FC34B3F-2DA8-47CB-BFBB-D97515D47E7D}" type="presParOf" srcId="{ED12CA84-23CF-544B-9F46-2537E475520B}" destId="{92DFE738-0807-A347-AAB9-0D5380582278}" srcOrd="1" destOrd="2" presId="urn:microsoft.com/office/officeart/2009/3/layout/StepUpProcess"/>
    <dgm:cxn modelId="{B947BEE0-101A-4D92-8791-38F5844A1428}" type="presOf" srcId="{8319DC45-F52A-DC42-BD12-D3816E63742C}" destId="{92DFE738-0807-A347-AAB9-0D5380582278}" srcOrd="0" destOrd="0" presId="urn:microsoft.com/office/officeart/2009/3/layout/StepUpProcess"/>
    <dgm:cxn modelId="{6964FD44-B1EF-4024-BDA2-AE2B1C485153}" type="presParOf" srcId="{ED12CA84-23CF-544B-9F46-2537E475520B}" destId="{3CA43313-4241-5D43-8B81-D26C39E26BB0}" srcOrd="2" destOrd="2" presId="urn:microsoft.com/office/officeart/2009/3/layout/StepUpProcess"/>
    <dgm:cxn modelId="{85A8C02E-446D-4755-91E4-D221F740216D}" type="presParOf" srcId="{CDBAF665-EA2C-394B-8B48-23216FC135EF}" destId="{57A595F6-7792-894F-9FAB-36AC2559DE2A}" srcOrd="3" destOrd="0" presId="urn:microsoft.com/office/officeart/2009/3/layout/StepUpProcess"/>
    <dgm:cxn modelId="{E713094B-BDC8-4321-8196-07C906B8D933}" type="presParOf" srcId="{57A595F6-7792-894F-9FAB-36AC2559DE2A}" destId="{69C80042-E353-9E4D-BD70-9216C672191E}" srcOrd="0" destOrd="3" presId="urn:microsoft.com/office/officeart/2009/3/layout/StepUpProcess"/>
    <dgm:cxn modelId="{4E4D9431-C00E-40DE-8E8C-0161ADAC77B2}" type="presParOf" srcId="{CDBAF665-EA2C-394B-8B48-23216FC135EF}" destId="{370726DE-5409-194D-B0FD-A9C4512F2742}" srcOrd="4" destOrd="0" presId="urn:microsoft.com/office/officeart/2009/3/layout/StepUpProcess"/>
    <dgm:cxn modelId="{4D6B087C-E7DB-451D-9698-2C0DC42FBFB4}" type="presParOf" srcId="{370726DE-5409-194D-B0FD-A9C4512F2742}" destId="{D087FD01-D224-3643-B375-B1855569D759}" srcOrd="0" destOrd="4" presId="urn:microsoft.com/office/officeart/2009/3/layout/StepUpProcess"/>
    <dgm:cxn modelId="{7FA1A19E-2303-4B73-BA93-E6CD117EDB2C}" type="presParOf" srcId="{370726DE-5409-194D-B0FD-A9C4512F2742}" destId="{1D484821-2286-5F48-BF4D-421C9525697B}" srcOrd="1" destOrd="4" presId="urn:microsoft.com/office/officeart/2009/3/layout/StepUpProcess"/>
    <dgm:cxn modelId="{749EB21B-5D4E-4381-BB2C-AF1A6B881BB8}" type="presOf" srcId="{2F8DE143-AC98-D143-A6A2-46878261483C}" destId="{1D484821-2286-5F48-BF4D-421C9525697B}" srcOrd="0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37C68C-9F2C-8045-9711-C487B070215B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29EE4B9-1108-634E-8606-213B0BAAA093}">
      <dgm:prSet phldrT="[文本]" custT="1"/>
      <dgm:spPr/>
      <dgm:t>
        <a:bodyPr/>
        <a:lstStyle/>
        <a:p>
          <a:r>
            <a:rPr lang="en-US" altLang="zh-CN" sz="1400" b="0" i="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rPr>
            <a:t>Double</a:t>
          </a:r>
          <a:r>
            <a:rPr lang="zh-CN" altLang="en-US" sz="1400" b="0" i="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rPr>
            <a:t>二阶差分加</a:t>
          </a:r>
          <a:r>
            <a:rPr lang="en-US" altLang="zh-CN" sz="1400" b="0" i="0" dirty="0" err="1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rPr>
            <a:t>fpc</a:t>
          </a:r>
          <a:r>
            <a:rPr lang="zh-CN" altLang="en-US" sz="1400" b="0" i="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rPr>
            <a:t>压缩</a:t>
          </a:r>
        </a:p>
      </dgm:t>
    </dgm:pt>
    <dgm:pt modelId="{F5F85817-A9A5-8345-A20F-F3727C4E54D9}" cxnId="{75DF9E65-5EF1-8848-972B-70CA346D3465}" type="parTrans">
      <dgm:prSet/>
      <dgm:spPr/>
      <dgm:t>
        <a:bodyPr/>
        <a:lstStyle/>
        <a:p>
          <a:endParaRPr lang="zh-CN" altLang="en-US"/>
        </a:p>
      </dgm:t>
    </dgm:pt>
    <dgm:pt modelId="{9D5C7E6C-3A17-624E-A561-9D32F2531336}" cxnId="{75DF9E65-5EF1-8848-972B-70CA346D3465}" type="sibTrans">
      <dgm:prSet/>
      <dgm:spPr/>
      <dgm:t>
        <a:bodyPr/>
        <a:lstStyle/>
        <a:p>
          <a:endParaRPr lang="zh-CN" altLang="en-US"/>
        </a:p>
      </dgm:t>
    </dgm:pt>
    <dgm:pt modelId="{8319DC45-F52A-DC42-BD12-D3816E63742C}">
      <dgm:prSet phldrT="[文本]"/>
      <dgm:spPr/>
      <dgm:t>
        <a:bodyPr/>
        <a:lstStyle/>
        <a:p>
          <a:r>
            <a:rPr lang="en-US" altLang="zh-CN" dirty="0" err="1">
              <a:solidFill>
                <a:schemeClr val="bg1"/>
              </a:solidFill>
            </a:rPr>
            <a:t>Timerange</a:t>
          </a:r>
          <a:r>
            <a:rPr lang="zh-CN" altLang="en-US" dirty="0">
              <a:solidFill>
                <a:schemeClr val="bg1"/>
              </a:solidFill>
            </a:rPr>
            <a:t>优化，单独处理</a:t>
          </a:r>
          <a:r>
            <a:rPr lang="en-US" altLang="zh-CN" dirty="0" err="1">
              <a:solidFill>
                <a:schemeClr val="bg1"/>
              </a:solidFill>
            </a:rPr>
            <a:t>bigString</a:t>
          </a:r>
          <a:r>
            <a:rPr lang="zh-CN" altLang="en-US" dirty="0">
              <a:solidFill>
                <a:schemeClr val="bg1"/>
              </a:solidFill>
            </a:rPr>
            <a:t>，</a:t>
          </a:r>
          <a:r>
            <a:rPr lang="en-US" altLang="zh-CN" dirty="0">
              <a:solidFill>
                <a:schemeClr val="bg1"/>
              </a:solidFill>
            </a:rPr>
            <a:t>double</a:t>
          </a:r>
          <a:r>
            <a:rPr lang="zh-CN" altLang="en-US" dirty="0">
              <a:solidFill>
                <a:schemeClr val="bg1"/>
              </a:solidFill>
            </a:rPr>
            <a:t>探索列于列之间关系</a:t>
          </a:r>
        </a:p>
      </dgm:t>
    </dgm:pt>
    <dgm:pt modelId="{F1EEECFC-4435-654D-965A-69C218570154}" cxnId="{DF728492-7395-7444-9AC9-14D3AD5A15D9}" type="parTrans">
      <dgm:prSet/>
      <dgm:spPr/>
      <dgm:t>
        <a:bodyPr/>
        <a:lstStyle/>
        <a:p>
          <a:endParaRPr lang="zh-CN" altLang="en-US"/>
        </a:p>
      </dgm:t>
    </dgm:pt>
    <dgm:pt modelId="{015CF13D-9770-224F-A344-988F3F61190E}" cxnId="{DF728492-7395-7444-9AC9-14D3AD5A15D9}" type="sibTrans">
      <dgm:prSet/>
      <dgm:spPr/>
      <dgm:t>
        <a:bodyPr/>
        <a:lstStyle/>
        <a:p>
          <a:endParaRPr lang="zh-CN" altLang="en-US"/>
        </a:p>
      </dgm:t>
    </dgm:pt>
    <dgm:pt modelId="{2F8DE143-AC98-D143-A6A2-46878261483C}">
      <dgm:prSet phldrT="[文本]"/>
      <dgm:spPr/>
      <dgm:t>
        <a:bodyPr/>
        <a:lstStyle/>
        <a:p>
          <a:r>
            <a:rPr lang="en-US" altLang="zh-CN" b="0" i="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rPr>
            <a:t>Int</a:t>
          </a:r>
          <a:r>
            <a:rPr lang="zh-CN" altLang="en-US" b="0" i="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rPr>
            <a:t>启发式压缩，</a:t>
          </a:r>
          <a:r>
            <a:rPr lang="en-US" altLang="zh-CN" b="0" i="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rPr>
            <a:t>load</a:t>
          </a:r>
          <a:r>
            <a:rPr lang="zh-CN" altLang="en-US" b="0" i="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rPr>
            <a:t> </a:t>
          </a:r>
          <a:r>
            <a:rPr lang="en-US" altLang="zh-CN" b="0" i="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rPr>
            <a:t>int</a:t>
          </a:r>
          <a:r>
            <a:rPr lang="zh-CN" altLang="en-US" b="0" i="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rPr>
            <a:t> </a:t>
          </a:r>
          <a:r>
            <a:rPr lang="en-US" altLang="zh-CN" b="0" i="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rPr>
            <a:t>file</a:t>
          </a:r>
          <a:endParaRPr lang="zh-CN" altLang="en-US" b="0" i="0" dirty="0">
            <a:solidFill>
              <a:schemeClr val="bg1"/>
            </a:solidFill>
            <a:latin typeface="Alibaba PuHuiTi 2.0 55 Regular" pitchFamily="18" charset="-122"/>
            <a:ea typeface="Alibaba PuHuiTi 2.0 55 Regular" pitchFamily="18" charset="-122"/>
            <a:cs typeface="Alibaba PuHuiTi 2.0 55 Regular" pitchFamily="18" charset="-122"/>
          </a:endParaRPr>
        </a:p>
      </dgm:t>
    </dgm:pt>
    <dgm:pt modelId="{2AE72A7E-6A00-2644-9543-9DD6B2077CD7}" cxnId="{2D8CAAF1-0254-A348-BF1C-7C1EAB0B8A35}" type="parTrans">
      <dgm:prSet/>
      <dgm:spPr/>
      <dgm:t>
        <a:bodyPr/>
        <a:lstStyle/>
        <a:p>
          <a:endParaRPr lang="zh-CN" altLang="en-US"/>
        </a:p>
      </dgm:t>
    </dgm:pt>
    <dgm:pt modelId="{63B17443-283F-A74C-9351-EB38A4F2A8F8}" cxnId="{2D8CAAF1-0254-A348-BF1C-7C1EAB0B8A35}" type="sibTrans">
      <dgm:prSet/>
      <dgm:spPr/>
      <dgm:t>
        <a:bodyPr/>
        <a:lstStyle/>
        <a:p>
          <a:endParaRPr lang="zh-CN" altLang="en-US"/>
        </a:p>
      </dgm:t>
    </dgm:pt>
    <dgm:pt modelId="{CDBAF665-EA2C-394B-8B48-23216FC135EF}" type="pres">
      <dgm:prSet presAssocID="{FF37C68C-9F2C-8045-9711-C487B070215B}" presName="rootnode" presStyleCnt="0">
        <dgm:presLayoutVars>
          <dgm:chMax/>
          <dgm:chPref/>
          <dgm:dir/>
          <dgm:animLvl val="lvl"/>
        </dgm:presLayoutVars>
      </dgm:prSet>
      <dgm:spPr/>
    </dgm:pt>
    <dgm:pt modelId="{95D4860B-D343-D142-886F-A46C7184F301}" type="pres">
      <dgm:prSet presAssocID="{C29EE4B9-1108-634E-8606-213B0BAAA093}" presName="composite" presStyleCnt="0"/>
      <dgm:spPr/>
    </dgm:pt>
    <dgm:pt modelId="{B16DB26D-7019-8E41-8F65-21CFE479A47E}" type="pres">
      <dgm:prSet presAssocID="{C29EE4B9-1108-634E-8606-213B0BAAA093}" presName="LShape" presStyleLbl="alignNode1" presStyleIdx="0" presStyleCnt="5"/>
      <dgm:spPr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gm:spPr>
    </dgm:pt>
    <dgm:pt modelId="{D568A95A-CA1C-8A49-9171-708D7AD90CCC}" type="pres">
      <dgm:prSet presAssocID="{C29EE4B9-1108-634E-8606-213B0BAAA093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9394654-BE95-E14E-9965-91480A6AF2DC}" type="pres">
      <dgm:prSet presAssocID="{C29EE4B9-1108-634E-8606-213B0BAAA093}" presName="Triangle" presStyleLbl="alignNode1" presStyleIdx="1" presStyleCnt="5"/>
      <dgm:spPr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gm:spPr>
    </dgm:pt>
    <dgm:pt modelId="{1DFBC1A3-E51C-5847-BB50-187923817B9E}" type="pres">
      <dgm:prSet presAssocID="{9D5C7E6C-3A17-624E-A561-9D32F2531336}" presName="sibTrans" presStyleCnt="0"/>
      <dgm:spPr/>
    </dgm:pt>
    <dgm:pt modelId="{E0A15F66-C9F3-9A47-9003-E45C93BF7D3D}" type="pres">
      <dgm:prSet presAssocID="{9D5C7E6C-3A17-624E-A561-9D32F2531336}" presName="space" presStyleCnt="0"/>
      <dgm:spPr/>
    </dgm:pt>
    <dgm:pt modelId="{ED12CA84-23CF-544B-9F46-2537E475520B}" type="pres">
      <dgm:prSet presAssocID="{8319DC45-F52A-DC42-BD12-D3816E63742C}" presName="composite" presStyleCnt="0"/>
      <dgm:spPr/>
    </dgm:pt>
    <dgm:pt modelId="{95074B15-AEEC-0746-9E44-897A4CE21044}" type="pres">
      <dgm:prSet presAssocID="{8319DC45-F52A-DC42-BD12-D3816E63742C}" presName="LShape" presStyleLbl="alignNode1" presStyleIdx="2" presStyleCnt="5"/>
      <dgm:spPr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gm:spPr>
    </dgm:pt>
    <dgm:pt modelId="{92DFE738-0807-A347-AAB9-0D5380582278}" type="pres">
      <dgm:prSet presAssocID="{8319DC45-F52A-DC42-BD12-D3816E63742C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CA43313-4241-5D43-8B81-D26C39E26BB0}" type="pres">
      <dgm:prSet presAssocID="{8319DC45-F52A-DC42-BD12-D3816E63742C}" presName="Triangle" presStyleLbl="alignNode1" presStyleIdx="3" presStyleCnt="5"/>
      <dgm:spPr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gm:spPr>
    </dgm:pt>
    <dgm:pt modelId="{57A595F6-7792-894F-9FAB-36AC2559DE2A}" type="pres">
      <dgm:prSet presAssocID="{015CF13D-9770-224F-A344-988F3F61190E}" presName="sibTrans" presStyleCnt="0"/>
      <dgm:spPr/>
    </dgm:pt>
    <dgm:pt modelId="{69C80042-E353-9E4D-BD70-9216C672191E}" type="pres">
      <dgm:prSet presAssocID="{015CF13D-9770-224F-A344-988F3F61190E}" presName="space" presStyleCnt="0"/>
      <dgm:spPr/>
    </dgm:pt>
    <dgm:pt modelId="{370726DE-5409-194D-B0FD-A9C4512F2742}" type="pres">
      <dgm:prSet presAssocID="{2F8DE143-AC98-D143-A6A2-46878261483C}" presName="composite" presStyleCnt="0"/>
      <dgm:spPr/>
    </dgm:pt>
    <dgm:pt modelId="{D087FD01-D224-3643-B375-B1855569D759}" type="pres">
      <dgm:prSet presAssocID="{2F8DE143-AC98-D143-A6A2-46878261483C}" presName="LShape" presStyleLbl="alignNode1" presStyleIdx="4" presStyleCnt="5"/>
      <dgm:spPr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gm:spPr>
    </dgm:pt>
    <dgm:pt modelId="{1D484821-2286-5F48-BF4D-421C9525697B}" type="pres">
      <dgm:prSet presAssocID="{2F8DE143-AC98-D143-A6A2-46878261483C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33B4651-16C2-F34E-AB02-D4BF13B7D68C}" type="presOf" srcId="{2F8DE143-AC98-D143-A6A2-46878261483C}" destId="{1D484821-2286-5F48-BF4D-421C9525697B}" srcOrd="0" destOrd="0" presId="urn:microsoft.com/office/officeart/2009/3/layout/StepUpProcess"/>
    <dgm:cxn modelId="{75DF9E65-5EF1-8848-972B-70CA346D3465}" srcId="{FF37C68C-9F2C-8045-9711-C487B070215B}" destId="{C29EE4B9-1108-634E-8606-213B0BAAA093}" srcOrd="0" destOrd="0" parTransId="{F5F85817-A9A5-8345-A20F-F3727C4E54D9}" sibTransId="{9D5C7E6C-3A17-624E-A561-9D32F2531336}"/>
    <dgm:cxn modelId="{30C4DE6F-B736-FE46-8432-CA4817B0D01D}" type="presOf" srcId="{8319DC45-F52A-DC42-BD12-D3816E63742C}" destId="{92DFE738-0807-A347-AAB9-0D5380582278}" srcOrd="0" destOrd="0" presId="urn:microsoft.com/office/officeart/2009/3/layout/StepUpProcess"/>
    <dgm:cxn modelId="{3B6BB67E-9D0C-D04E-B82C-98F1060E5B2E}" type="presOf" srcId="{FF37C68C-9F2C-8045-9711-C487B070215B}" destId="{CDBAF665-EA2C-394B-8B48-23216FC135EF}" srcOrd="0" destOrd="0" presId="urn:microsoft.com/office/officeart/2009/3/layout/StepUpProcess"/>
    <dgm:cxn modelId="{DF728492-7395-7444-9AC9-14D3AD5A15D9}" srcId="{FF37C68C-9F2C-8045-9711-C487B070215B}" destId="{8319DC45-F52A-DC42-BD12-D3816E63742C}" srcOrd="1" destOrd="0" parTransId="{F1EEECFC-4435-654D-965A-69C218570154}" sibTransId="{015CF13D-9770-224F-A344-988F3F61190E}"/>
    <dgm:cxn modelId="{4AED6EA6-E418-044D-BBE6-9C894F6B3CB0}" type="presOf" srcId="{C29EE4B9-1108-634E-8606-213B0BAAA093}" destId="{D568A95A-CA1C-8A49-9171-708D7AD90CCC}" srcOrd="0" destOrd="0" presId="urn:microsoft.com/office/officeart/2009/3/layout/StepUpProcess"/>
    <dgm:cxn modelId="{2D8CAAF1-0254-A348-BF1C-7C1EAB0B8A35}" srcId="{FF37C68C-9F2C-8045-9711-C487B070215B}" destId="{2F8DE143-AC98-D143-A6A2-46878261483C}" srcOrd="2" destOrd="0" parTransId="{2AE72A7E-6A00-2644-9543-9DD6B2077CD7}" sibTransId="{63B17443-283F-A74C-9351-EB38A4F2A8F8}"/>
    <dgm:cxn modelId="{EA3AE650-CA7F-6D4E-8EE3-A49FD0FEAD31}" type="presParOf" srcId="{CDBAF665-EA2C-394B-8B48-23216FC135EF}" destId="{95D4860B-D343-D142-886F-A46C7184F301}" srcOrd="0" destOrd="0" presId="urn:microsoft.com/office/officeart/2009/3/layout/StepUpProcess"/>
    <dgm:cxn modelId="{DD752D68-A79F-AE44-B8F2-CB3FE31A8D6E}" type="presParOf" srcId="{95D4860B-D343-D142-886F-A46C7184F301}" destId="{B16DB26D-7019-8E41-8F65-21CFE479A47E}" srcOrd="0" destOrd="0" presId="urn:microsoft.com/office/officeart/2009/3/layout/StepUpProcess"/>
    <dgm:cxn modelId="{72DC596C-A3F5-AF4F-B663-C736D1044FF4}" type="presParOf" srcId="{95D4860B-D343-D142-886F-A46C7184F301}" destId="{D568A95A-CA1C-8A49-9171-708D7AD90CCC}" srcOrd="1" destOrd="0" presId="urn:microsoft.com/office/officeart/2009/3/layout/StepUpProcess"/>
    <dgm:cxn modelId="{61D2A3FE-06DC-5647-9DB3-B909BA835E12}" type="presParOf" srcId="{95D4860B-D343-D142-886F-A46C7184F301}" destId="{79394654-BE95-E14E-9965-91480A6AF2DC}" srcOrd="2" destOrd="0" presId="urn:microsoft.com/office/officeart/2009/3/layout/StepUpProcess"/>
    <dgm:cxn modelId="{0654E11E-9959-DD40-8F9C-00F2CFAD2884}" type="presParOf" srcId="{CDBAF665-EA2C-394B-8B48-23216FC135EF}" destId="{1DFBC1A3-E51C-5847-BB50-187923817B9E}" srcOrd="1" destOrd="0" presId="urn:microsoft.com/office/officeart/2009/3/layout/StepUpProcess"/>
    <dgm:cxn modelId="{5B140C4A-D69C-5540-AE03-B8B34F37002B}" type="presParOf" srcId="{1DFBC1A3-E51C-5847-BB50-187923817B9E}" destId="{E0A15F66-C9F3-9A47-9003-E45C93BF7D3D}" srcOrd="0" destOrd="0" presId="urn:microsoft.com/office/officeart/2009/3/layout/StepUpProcess"/>
    <dgm:cxn modelId="{550976BD-BA21-D144-B5E3-3AEF1DEE9D0A}" type="presParOf" srcId="{CDBAF665-EA2C-394B-8B48-23216FC135EF}" destId="{ED12CA84-23CF-544B-9F46-2537E475520B}" srcOrd="2" destOrd="0" presId="urn:microsoft.com/office/officeart/2009/3/layout/StepUpProcess"/>
    <dgm:cxn modelId="{22FDD147-3BB8-DD45-A73B-1CF1D8C0B6F8}" type="presParOf" srcId="{ED12CA84-23CF-544B-9F46-2537E475520B}" destId="{95074B15-AEEC-0746-9E44-897A4CE21044}" srcOrd="0" destOrd="0" presId="urn:microsoft.com/office/officeart/2009/3/layout/StepUpProcess"/>
    <dgm:cxn modelId="{95009DEB-BE05-9B45-867E-A47FF61E8047}" type="presParOf" srcId="{ED12CA84-23CF-544B-9F46-2537E475520B}" destId="{92DFE738-0807-A347-AAB9-0D5380582278}" srcOrd="1" destOrd="0" presId="urn:microsoft.com/office/officeart/2009/3/layout/StepUpProcess"/>
    <dgm:cxn modelId="{3C50BAD8-367B-8745-BEFF-3E8E8E39C577}" type="presParOf" srcId="{ED12CA84-23CF-544B-9F46-2537E475520B}" destId="{3CA43313-4241-5D43-8B81-D26C39E26BB0}" srcOrd="2" destOrd="0" presId="urn:microsoft.com/office/officeart/2009/3/layout/StepUpProcess"/>
    <dgm:cxn modelId="{BD25648D-6A97-C84E-8E7C-3A8C0BCDCBD5}" type="presParOf" srcId="{CDBAF665-EA2C-394B-8B48-23216FC135EF}" destId="{57A595F6-7792-894F-9FAB-36AC2559DE2A}" srcOrd="3" destOrd="0" presId="urn:microsoft.com/office/officeart/2009/3/layout/StepUpProcess"/>
    <dgm:cxn modelId="{368F66A7-F567-694E-AD00-D011E30DAE62}" type="presParOf" srcId="{57A595F6-7792-894F-9FAB-36AC2559DE2A}" destId="{69C80042-E353-9E4D-BD70-9216C672191E}" srcOrd="0" destOrd="0" presId="urn:microsoft.com/office/officeart/2009/3/layout/StepUpProcess"/>
    <dgm:cxn modelId="{714AE984-9659-7F4D-9D92-B425FA3695D2}" type="presParOf" srcId="{CDBAF665-EA2C-394B-8B48-23216FC135EF}" destId="{370726DE-5409-194D-B0FD-A9C4512F2742}" srcOrd="4" destOrd="0" presId="urn:microsoft.com/office/officeart/2009/3/layout/StepUpProcess"/>
    <dgm:cxn modelId="{CE2E7426-3D2C-9346-875C-56C852EB5C07}" type="presParOf" srcId="{370726DE-5409-194D-B0FD-A9C4512F2742}" destId="{D087FD01-D224-3643-B375-B1855569D759}" srcOrd="0" destOrd="0" presId="urn:microsoft.com/office/officeart/2009/3/layout/StepUpProcess"/>
    <dgm:cxn modelId="{E70C3ACA-6979-9A4F-A268-76C120440291}" type="presParOf" srcId="{370726DE-5409-194D-B0FD-A9C4512F2742}" destId="{1D484821-2286-5F48-BF4D-421C9525697B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719928" cy="2398846"/>
        <a:chOff x="0" y="0"/>
        <a:chExt cx="5719928" cy="2398846"/>
      </a:xfrm>
    </dsp:grpSpPr>
    <dsp:sp modelId="{B16DB26D-7019-8E41-8F65-21CFE479A47E}">
      <dsp:nvSpPr>
        <dsp:cNvPr id="3" name="L 形 2"/>
        <dsp:cNvSpPr/>
      </dsp:nvSpPr>
      <dsp:spPr bwMode="white">
        <a:xfrm rot="5400000">
          <a:off x="887453" y="870212"/>
          <a:ext cx="842697" cy="1402228"/>
        </a:xfrm>
        <a:prstGeom prst="corner">
          <a:avLst>
            <a:gd name="adj1" fmla="val 16120"/>
            <a:gd name="adj2" fmla="val 16110"/>
          </a:avLst>
        </a:prstGeom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sp:spPr>
      <dsp:style>
        <a:lnRef idx="1">
          <a:schemeClr val="accen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Xfrm rot="5400000">
        <a:off x="887453" y="870212"/>
        <a:ext cx="842697" cy="1402228"/>
      </dsp:txXfrm>
    </dsp:sp>
    <dsp:sp modelId="{D568A95A-CA1C-8A49-9171-708D7AD90CCC}">
      <dsp:nvSpPr>
        <dsp:cNvPr id="4" name="矩形 3"/>
        <dsp:cNvSpPr/>
      </dsp:nvSpPr>
      <dsp:spPr bwMode="white">
        <a:xfrm>
          <a:off x="746786" y="1289176"/>
          <a:ext cx="1265940" cy="110967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53340" tIns="53340" rIns="53340" bIns="53340" anchor="t"/>
        <a:lstStyle>
          <a:lvl1pPr algn="l">
            <a:defRPr sz="13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dirty="0">
              <a:solidFill>
                <a:schemeClr val="bg1"/>
              </a:solidFill>
            </a:rPr>
            <a:t>初赛基础上实现</a:t>
          </a:r>
          <a:r>
            <a:rPr lang="en-US" altLang="zh-CN" sz="1400" dirty="0" err="1">
              <a:solidFill>
                <a:schemeClr val="bg1"/>
              </a:solidFill>
            </a:rPr>
            <a:t>downsample</a:t>
          </a:r>
          <a:r>
            <a:rPr lang="zh-CN" altLang="en-US" sz="1400" dirty="0">
              <a:solidFill>
                <a:schemeClr val="bg1"/>
              </a:solidFill>
            </a:rPr>
            <a:t>和</a:t>
          </a:r>
          <a:r>
            <a:rPr lang="en-US" altLang="zh-CN" sz="1400" dirty="0" err="1">
              <a:solidFill>
                <a:schemeClr val="bg1"/>
              </a:solidFill>
            </a:rPr>
            <a:t>agg</a:t>
          </a:r>
          <a:endParaRPr lang="zh-CN" altLang="en-US" sz="1400" dirty="0">
            <a:solidFill>
              <a:schemeClr val="bg1"/>
            </a:solidFill>
          </a:endParaRPr>
        </a:p>
      </dsp:txBody>
      <dsp:txXfrm>
        <a:off x="746786" y="1289176"/>
        <a:ext cx="1265940" cy="1109670"/>
      </dsp:txXfrm>
    </dsp:sp>
    <dsp:sp modelId="{79394654-BE95-E14E-9965-91480A6AF2DC}">
      <dsp:nvSpPr>
        <dsp:cNvPr id="5" name="等腰三角形 4"/>
        <dsp:cNvSpPr/>
      </dsp:nvSpPr>
      <dsp:spPr bwMode="white">
        <a:xfrm>
          <a:off x="1773869" y="766978"/>
          <a:ext cx="238857" cy="238857"/>
        </a:xfrm>
        <a:prstGeom prst="triangle">
          <a:avLst>
            <a:gd name="adj" fmla="val 100000"/>
          </a:avLst>
        </a:prstGeom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sp:spPr>
      <dsp:style>
        <a:lnRef idx="1">
          <a:schemeClr val="accen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Xfrm>
        <a:off x="1773869" y="766978"/>
        <a:ext cx="238857" cy="238857"/>
      </dsp:txXfrm>
    </dsp:sp>
    <dsp:sp modelId="{95074B15-AEEC-0746-9E44-897A4CE21044}">
      <dsp:nvSpPr>
        <dsp:cNvPr id="6" name="L 形 5"/>
        <dsp:cNvSpPr/>
      </dsp:nvSpPr>
      <dsp:spPr bwMode="white">
        <a:xfrm rot="5400000">
          <a:off x="2437211" y="486723"/>
          <a:ext cx="842697" cy="1402228"/>
        </a:xfrm>
        <a:prstGeom prst="corner">
          <a:avLst>
            <a:gd name="adj1" fmla="val 16120"/>
            <a:gd name="adj2" fmla="val 16110"/>
          </a:avLst>
        </a:prstGeom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sp:spPr>
      <dsp:style>
        <a:lnRef idx="1">
          <a:schemeClr val="accen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Xfrm rot="5400000">
        <a:off x="2437211" y="486723"/>
        <a:ext cx="842697" cy="1402228"/>
      </dsp:txXfrm>
    </dsp:sp>
    <dsp:sp modelId="{92DFE738-0807-A347-AAB9-0D5380582278}">
      <dsp:nvSpPr>
        <dsp:cNvPr id="7" name="矩形 6"/>
        <dsp:cNvSpPr/>
      </dsp:nvSpPr>
      <dsp:spPr bwMode="white">
        <a:xfrm>
          <a:off x="2296544" y="905687"/>
          <a:ext cx="1265940" cy="110967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53340" tIns="53340" rIns="53340" bIns="53340" anchor="t"/>
        <a:lstStyle>
          <a:lvl1pPr algn="l">
            <a:defRPr sz="13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dirty="0">
              <a:solidFill>
                <a:schemeClr val="bg1"/>
              </a:solidFill>
            </a:rPr>
            <a:t>调参数</a:t>
          </a:r>
          <a:r>
            <a:rPr lang="zh-CN" altLang="en-US" sz="1400" dirty="0">
              <a:solidFill>
                <a:schemeClr val="bg1"/>
              </a:solidFill>
            </a:rPr>
            <a:t>和</a:t>
          </a:r>
          <a:r>
            <a:rPr lang="zh-CN" altLang="en-US" sz="1400" dirty="0">
              <a:solidFill>
                <a:schemeClr val="bg1"/>
              </a:solidFill>
            </a:rPr>
            <a:t>优</a:t>
          </a:r>
          <a:r>
            <a:rPr lang="zh-CN" altLang="en-US" sz="1400" dirty="0">
              <a:solidFill>
                <a:schemeClr val="bg1"/>
              </a:solidFill>
            </a:rPr>
            <a:t>化</a:t>
          </a:r>
          <a:r>
            <a:rPr lang="en-US" altLang="zh-CN" sz="1400" dirty="0" err="1">
              <a:solidFill>
                <a:schemeClr val="bg1"/>
              </a:solidFill>
            </a:rPr>
            <a:t>downsample</a:t>
          </a:r>
          <a:r>
            <a:rPr lang="zh-CN" altLang="en-US" sz="1400" dirty="0">
              <a:solidFill>
                <a:schemeClr val="bg1"/>
              </a:solidFill>
            </a:rPr>
            <a:t>和</a:t>
          </a:r>
          <a:r>
            <a:rPr lang="en-US" altLang="zh-CN" sz="1400" dirty="0" err="1">
              <a:solidFill>
                <a:schemeClr val="bg1"/>
              </a:solidFill>
            </a:rPr>
            <a:t>agg</a:t>
          </a:r>
          <a:endParaRPr lang="zh-CN" altLang="en-US" sz="1400" dirty="0">
            <a:solidFill>
              <a:schemeClr val="bg1"/>
            </a:solidFill>
          </a:endParaRPr>
        </a:p>
      </dsp:txBody>
      <dsp:txXfrm>
        <a:off x="2296544" y="905687"/>
        <a:ext cx="1265940" cy="1109670"/>
      </dsp:txXfrm>
    </dsp:sp>
    <dsp:sp modelId="{3CA43313-4241-5D43-8B81-D26C39E26BB0}">
      <dsp:nvSpPr>
        <dsp:cNvPr id="8" name="等腰三角形 7"/>
        <dsp:cNvSpPr/>
      </dsp:nvSpPr>
      <dsp:spPr bwMode="white">
        <a:xfrm>
          <a:off x="3323627" y="383489"/>
          <a:ext cx="238857" cy="238857"/>
        </a:xfrm>
        <a:prstGeom prst="triangle">
          <a:avLst>
            <a:gd name="adj" fmla="val 100000"/>
          </a:avLst>
        </a:prstGeom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sp:spPr>
      <dsp:style>
        <a:lnRef idx="1">
          <a:schemeClr val="accen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Xfrm>
        <a:off x="3323627" y="383489"/>
        <a:ext cx="238857" cy="238857"/>
      </dsp:txXfrm>
    </dsp:sp>
    <dsp:sp modelId="{D087FD01-D224-3643-B375-B1855569D759}">
      <dsp:nvSpPr>
        <dsp:cNvPr id="9" name="L 形 8"/>
        <dsp:cNvSpPr/>
      </dsp:nvSpPr>
      <dsp:spPr bwMode="white">
        <a:xfrm rot="5400000">
          <a:off x="3986968" y="103234"/>
          <a:ext cx="842697" cy="1402228"/>
        </a:xfrm>
        <a:prstGeom prst="corner">
          <a:avLst>
            <a:gd name="adj1" fmla="val 16120"/>
            <a:gd name="adj2" fmla="val 16110"/>
          </a:avLst>
        </a:prstGeom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sp:spPr>
      <dsp:style>
        <a:lnRef idx="1">
          <a:schemeClr val="accen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Xfrm rot="5400000">
        <a:off x="3986968" y="103234"/>
        <a:ext cx="842697" cy="1402228"/>
      </dsp:txXfrm>
    </dsp:sp>
    <dsp:sp modelId="{1D484821-2286-5F48-BF4D-421C9525697B}">
      <dsp:nvSpPr>
        <dsp:cNvPr id="10" name="矩形 9"/>
        <dsp:cNvSpPr/>
      </dsp:nvSpPr>
      <dsp:spPr bwMode="white">
        <a:xfrm>
          <a:off x="3846301" y="522198"/>
          <a:ext cx="1265940" cy="110967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49530" tIns="49530" rIns="49530" bIns="49530" anchor="t"/>
        <a:lstStyle>
          <a:lvl1pPr algn="l">
            <a:defRPr sz="13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err="1">
              <a:solidFill>
                <a:schemeClr val="bg1"/>
              </a:solidFill>
              <a:latin typeface="+mn-lt"/>
            </a:rPr>
            <a:t>Timerange</a:t>
          </a:r>
          <a:r>
            <a:rPr lang="zh-CN" altLang="en-US" dirty="0">
              <a:solidFill>
                <a:schemeClr val="bg1"/>
              </a:solidFill>
              <a:latin typeface="+mn-lt"/>
            </a:rPr>
            <a:t>多次</a:t>
          </a:r>
          <a:r>
            <a:rPr lang="en-US" altLang="zh-CN" dirty="0">
              <a:solidFill>
                <a:schemeClr val="bg1"/>
              </a:solidFill>
              <a:latin typeface="+mn-lt"/>
            </a:rPr>
            <a:t>IO</a:t>
          </a:r>
          <a:r>
            <a:rPr lang="zh-CN" altLang="en-US" dirty="0">
              <a:solidFill>
                <a:schemeClr val="bg1"/>
              </a:solidFill>
              <a:latin typeface="+mn-lt"/>
            </a:rPr>
            <a:t>改成一次，</a:t>
          </a:r>
          <a:r>
            <a:rPr lang="en-US" altLang="zh-CN" dirty="0">
              <a:solidFill>
                <a:schemeClr val="bg1"/>
              </a:solidFill>
              <a:latin typeface="+mn-lt"/>
            </a:rPr>
            <a:t>int</a:t>
          </a:r>
          <a:r>
            <a:rPr lang="zh-CN" altLang="en-US" dirty="0">
              <a:solidFill>
                <a:schemeClr val="bg1"/>
              </a:solidFill>
              <a:latin typeface="+mn-lt"/>
            </a:rPr>
            <a:t> </a:t>
          </a:r>
          <a:r>
            <a:rPr lang="en-US" altLang="zh-CN" dirty="0">
              <a:solidFill>
                <a:schemeClr val="bg1"/>
              </a:solidFill>
              <a:latin typeface="+mn-lt"/>
            </a:rPr>
            <a:t>simple</a:t>
          </a:r>
          <a:r>
            <a:rPr lang="zh-CN" altLang="en-US" dirty="0">
              <a:solidFill>
                <a:schemeClr val="bg1"/>
              </a:solidFill>
              <a:latin typeface="+mn-lt"/>
            </a:rPr>
            <a:t>压缩之后在</a:t>
          </a:r>
          <a:r>
            <a:rPr lang="en-US" altLang="zh-CN" dirty="0" err="1">
              <a:solidFill>
                <a:schemeClr val="bg1"/>
              </a:solidFill>
              <a:latin typeface="+mn-lt"/>
            </a:rPr>
            <a:t>zstd</a:t>
          </a:r>
          <a:r>
            <a:rPr lang="zh-CN" altLang="en-US" dirty="0">
              <a:solidFill>
                <a:schemeClr val="bg1"/>
              </a:solidFill>
              <a:latin typeface="+mn-lt"/>
            </a:rPr>
            <a:t>压缩</a:t>
          </a:r>
          <a:endParaRPr>
            <a:solidFill>
              <a:schemeClr val="tx1"/>
            </a:solidFill>
          </a:endParaRPr>
        </a:p>
      </dsp:txBody>
      <dsp:txXfrm>
        <a:off x="3846301" y="522198"/>
        <a:ext cx="1265940" cy="1109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719928" cy="2398846"/>
        <a:chOff x="0" y="0"/>
        <a:chExt cx="5719928" cy="2398846"/>
      </a:xfrm>
    </dsp:grpSpPr>
    <dsp:sp modelId="{B16DB26D-7019-8E41-8F65-21CFE479A47E}">
      <dsp:nvSpPr>
        <dsp:cNvPr id="3" name="L 形 2"/>
        <dsp:cNvSpPr/>
      </dsp:nvSpPr>
      <dsp:spPr bwMode="white">
        <a:xfrm rot="5400000">
          <a:off x="887453" y="870212"/>
          <a:ext cx="842697" cy="1402228"/>
        </a:xfrm>
        <a:prstGeom prst="corner">
          <a:avLst>
            <a:gd name="adj1" fmla="val 16120"/>
            <a:gd name="adj2" fmla="val 16110"/>
          </a:avLst>
        </a:prstGeom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sp:spPr>
      <dsp:style>
        <a:lnRef idx="1">
          <a:schemeClr val="accen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Xfrm rot="5400000">
        <a:off x="887453" y="870212"/>
        <a:ext cx="842697" cy="1402228"/>
      </dsp:txXfrm>
    </dsp:sp>
    <dsp:sp modelId="{D568A95A-CA1C-8A49-9171-708D7AD90CCC}">
      <dsp:nvSpPr>
        <dsp:cNvPr id="4" name="矩形 3"/>
        <dsp:cNvSpPr/>
      </dsp:nvSpPr>
      <dsp:spPr bwMode="white">
        <a:xfrm>
          <a:off x="746786" y="1289176"/>
          <a:ext cx="1265940" cy="110967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53340" tIns="53340" rIns="53340" bIns="53340" anchor="t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0" i="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rPr>
            <a:t>Double</a:t>
          </a:r>
          <a:r>
            <a:rPr lang="zh-CN" altLang="en-US" sz="1400" b="0" i="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rPr>
            <a:t>二阶差分加</a:t>
          </a:r>
          <a:r>
            <a:rPr lang="en-US" altLang="zh-CN" sz="1400" b="0" i="0" dirty="0" err="1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rPr>
            <a:t>fpc</a:t>
          </a:r>
          <a:r>
            <a:rPr lang="zh-CN" altLang="en-US" sz="1400" b="0" i="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rPr>
            <a:t>压缩</a:t>
          </a:r>
          <a:endParaRPr>
            <a:solidFill>
              <a:schemeClr val="tx1"/>
            </a:solidFill>
          </a:endParaRPr>
        </a:p>
      </dsp:txBody>
      <dsp:txXfrm>
        <a:off x="746786" y="1289176"/>
        <a:ext cx="1265940" cy="1109670"/>
      </dsp:txXfrm>
    </dsp:sp>
    <dsp:sp modelId="{79394654-BE95-E14E-9965-91480A6AF2DC}">
      <dsp:nvSpPr>
        <dsp:cNvPr id="5" name="等腰三角形 4"/>
        <dsp:cNvSpPr/>
      </dsp:nvSpPr>
      <dsp:spPr bwMode="white">
        <a:xfrm>
          <a:off x="1773869" y="766978"/>
          <a:ext cx="238857" cy="238857"/>
        </a:xfrm>
        <a:prstGeom prst="triangle">
          <a:avLst>
            <a:gd name="adj" fmla="val 100000"/>
          </a:avLst>
        </a:prstGeom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sp:spPr>
      <dsp:style>
        <a:lnRef idx="1">
          <a:schemeClr val="accen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Xfrm>
        <a:off x="1773869" y="766978"/>
        <a:ext cx="238857" cy="238857"/>
      </dsp:txXfrm>
    </dsp:sp>
    <dsp:sp modelId="{95074B15-AEEC-0746-9E44-897A4CE21044}">
      <dsp:nvSpPr>
        <dsp:cNvPr id="6" name="L 形 5"/>
        <dsp:cNvSpPr/>
      </dsp:nvSpPr>
      <dsp:spPr bwMode="white">
        <a:xfrm rot="5400000">
          <a:off x="2437211" y="486723"/>
          <a:ext cx="842697" cy="1402228"/>
        </a:xfrm>
        <a:prstGeom prst="corner">
          <a:avLst>
            <a:gd name="adj1" fmla="val 16120"/>
            <a:gd name="adj2" fmla="val 16110"/>
          </a:avLst>
        </a:prstGeom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sp:spPr>
      <dsp:style>
        <a:lnRef idx="1">
          <a:schemeClr val="accen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Xfrm rot="5400000">
        <a:off x="2437211" y="486723"/>
        <a:ext cx="842697" cy="1402228"/>
      </dsp:txXfrm>
    </dsp:sp>
    <dsp:sp modelId="{92DFE738-0807-A347-AAB9-0D5380582278}">
      <dsp:nvSpPr>
        <dsp:cNvPr id="7" name="矩形 6"/>
        <dsp:cNvSpPr/>
      </dsp:nvSpPr>
      <dsp:spPr bwMode="white">
        <a:xfrm>
          <a:off x="2296544" y="905687"/>
          <a:ext cx="1265940" cy="110967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45719" tIns="45719" rIns="45719" bIns="45719" anchor="t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err="1">
              <a:solidFill>
                <a:schemeClr val="bg1"/>
              </a:solidFill>
            </a:rPr>
            <a:t>Timerange</a:t>
          </a:r>
          <a:r>
            <a:rPr lang="zh-CN" altLang="en-US" dirty="0">
              <a:solidFill>
                <a:schemeClr val="bg1"/>
              </a:solidFill>
            </a:rPr>
            <a:t>优化，单独处理</a:t>
          </a:r>
          <a:r>
            <a:rPr lang="en-US" altLang="zh-CN" dirty="0" err="1">
              <a:solidFill>
                <a:schemeClr val="bg1"/>
              </a:solidFill>
            </a:rPr>
            <a:t>bigString</a:t>
          </a:r>
          <a:r>
            <a:rPr lang="zh-CN" altLang="en-US" dirty="0">
              <a:solidFill>
                <a:schemeClr val="bg1"/>
              </a:solidFill>
            </a:rPr>
            <a:t>，</a:t>
          </a:r>
          <a:r>
            <a:rPr lang="en-US" altLang="zh-CN" dirty="0">
              <a:solidFill>
                <a:schemeClr val="bg1"/>
              </a:solidFill>
            </a:rPr>
            <a:t>double</a:t>
          </a:r>
          <a:r>
            <a:rPr lang="zh-CN" altLang="en-US" dirty="0">
              <a:solidFill>
                <a:schemeClr val="bg1"/>
              </a:solidFill>
            </a:rPr>
            <a:t>探索列于列之间关系</a:t>
          </a:r>
          <a:endParaRPr>
            <a:solidFill>
              <a:schemeClr val="tx1"/>
            </a:solidFill>
          </a:endParaRPr>
        </a:p>
      </dsp:txBody>
      <dsp:txXfrm>
        <a:off x="2296544" y="905687"/>
        <a:ext cx="1265940" cy="1109670"/>
      </dsp:txXfrm>
    </dsp:sp>
    <dsp:sp modelId="{3CA43313-4241-5D43-8B81-D26C39E26BB0}">
      <dsp:nvSpPr>
        <dsp:cNvPr id="8" name="等腰三角形 7"/>
        <dsp:cNvSpPr/>
      </dsp:nvSpPr>
      <dsp:spPr bwMode="white">
        <a:xfrm>
          <a:off x="3323627" y="383489"/>
          <a:ext cx="238857" cy="238857"/>
        </a:xfrm>
        <a:prstGeom prst="triangle">
          <a:avLst>
            <a:gd name="adj" fmla="val 100000"/>
          </a:avLst>
        </a:prstGeom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sp:spPr>
      <dsp:style>
        <a:lnRef idx="1">
          <a:schemeClr val="accen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Xfrm>
        <a:off x="3323627" y="383489"/>
        <a:ext cx="238857" cy="238857"/>
      </dsp:txXfrm>
    </dsp:sp>
    <dsp:sp modelId="{D087FD01-D224-3643-B375-B1855569D759}">
      <dsp:nvSpPr>
        <dsp:cNvPr id="9" name="L 形 8"/>
        <dsp:cNvSpPr/>
      </dsp:nvSpPr>
      <dsp:spPr bwMode="white">
        <a:xfrm rot="5400000">
          <a:off x="3986968" y="103234"/>
          <a:ext cx="842697" cy="1402228"/>
        </a:xfrm>
        <a:prstGeom prst="corner">
          <a:avLst>
            <a:gd name="adj1" fmla="val 16120"/>
            <a:gd name="adj2" fmla="val 16110"/>
          </a:avLst>
        </a:prstGeom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sp:spPr>
      <dsp:style>
        <a:lnRef idx="1">
          <a:schemeClr val="accen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Xfrm rot="5400000">
        <a:off x="3986968" y="103234"/>
        <a:ext cx="842697" cy="1402228"/>
      </dsp:txXfrm>
    </dsp:sp>
    <dsp:sp modelId="{1D484821-2286-5F48-BF4D-421C9525697B}">
      <dsp:nvSpPr>
        <dsp:cNvPr id="10" name="矩形 9"/>
        <dsp:cNvSpPr/>
      </dsp:nvSpPr>
      <dsp:spPr bwMode="white">
        <a:xfrm>
          <a:off x="3846301" y="522198"/>
          <a:ext cx="1265940" cy="110967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45719" tIns="45719" rIns="45719" bIns="45719" anchor="t"/>
        <a:lstStyle>
          <a:lvl1pPr algn="l">
            <a:defRPr sz="1200"/>
          </a:lvl1pPr>
          <a:lvl2pPr marL="57150" indent="-57150" algn="l">
            <a:defRPr sz="900"/>
          </a:lvl2pPr>
          <a:lvl3pPr marL="114300" indent="-57150" algn="l">
            <a:defRPr sz="900"/>
          </a:lvl3pPr>
          <a:lvl4pPr marL="171450" indent="-57150" algn="l">
            <a:defRPr sz="900"/>
          </a:lvl4pPr>
          <a:lvl5pPr marL="228600" indent="-57150" algn="l">
            <a:defRPr sz="900"/>
          </a:lvl5pPr>
          <a:lvl6pPr marL="285750" indent="-57150" algn="l">
            <a:defRPr sz="900"/>
          </a:lvl6pPr>
          <a:lvl7pPr marL="342900" indent="-57150" algn="l">
            <a:defRPr sz="900"/>
          </a:lvl7pPr>
          <a:lvl8pPr marL="400050" indent="-57150" algn="l">
            <a:defRPr sz="900"/>
          </a:lvl8pPr>
          <a:lvl9pPr marL="457200" indent="-57150" algn="l">
            <a:defRPr sz="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0" i="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rPr>
            <a:t>Int</a:t>
          </a:r>
          <a:r>
            <a:rPr lang="zh-CN" altLang="en-US" b="0" i="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rPr>
            <a:t>启发式压缩，</a:t>
          </a:r>
          <a:r>
            <a:rPr lang="en-US" altLang="zh-CN" b="0" i="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rPr>
            <a:t>load</a:t>
          </a:r>
          <a:r>
            <a:rPr lang="zh-CN" altLang="en-US" b="0" i="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rPr>
            <a:t> </a:t>
          </a:r>
          <a:r>
            <a:rPr lang="en-US" altLang="zh-CN" b="0" i="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rPr>
            <a:t>int</a:t>
          </a:r>
          <a:r>
            <a:rPr lang="zh-CN" altLang="en-US" b="0" i="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rPr>
            <a:t> </a:t>
          </a:r>
          <a:r>
            <a:rPr lang="en-US" altLang="zh-CN" b="0" i="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rPr>
            <a:t>file</a:t>
          </a:r>
          <a:endParaRPr lang="zh-CN" altLang="en-US" b="0" i="0" dirty="0">
            <a:solidFill>
              <a:schemeClr val="bg1"/>
            </a:solidFill>
            <a:latin typeface="Alibaba PuHuiTi 2.0 55 Regular" pitchFamily="18" charset="-122"/>
            <a:ea typeface="Alibaba PuHuiTi 2.0 55 Regular" pitchFamily="18" charset="-122"/>
            <a:cs typeface="Alibaba PuHuiTi 2.0 55 Regular" pitchFamily="18" charset="-122"/>
          </a:endParaRPr>
        </a:p>
      </dsp:txBody>
      <dsp:txXfrm>
        <a:off x="3846301" y="522198"/>
        <a:ext cx="1265940" cy="1109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b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bR"/>
          <dgm:param type="flowDir" val="row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type="corner" r:blip="" rot="90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type="corner" r:blip="" rot="180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type="triangle" r:blip="" rot="90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b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bR"/>
          <dgm:param type="flowDir" val="row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type="corner" r:blip="" rot="90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type="corner" r:blip="" rot="180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type="triangle" r:blip="" rot="90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阿里巴巴普惠体 2.0 55 Regular" panose="00020600040101010101" pitchFamily="18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阿里巴巴普惠体 2.0 55 Regular" panose="00020600040101010101" pitchFamily="18" charset="-122"/>
              </a:defRPr>
            </a:lvl1pPr>
          </a:lstStyle>
          <a:p>
            <a:fld id="{E46C24A1-0BEA-4BB9-91F0-02B66898836B}" type="datetimeFigureOut">
              <a:rPr lang="en-US" smtClean="0"/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阿里巴巴普惠体 2.0 55 Regular" panose="00020600040101010101" pitchFamily="18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阿里巴巴普惠体 2.0 55 Regular" panose="00020600040101010101" pitchFamily="18" charset="-122"/>
              </a:defRPr>
            </a:lvl1pPr>
          </a:lstStyle>
          <a:p>
            <a:fld id="{2201F968-ABFB-4294-946C-E9552CC57D6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阿里巴巴普惠体 2.0 55 Regular" panose="00020600040101010101" pitchFamily="18" charset="-122"/>
        <a:ea typeface="阿里巴巴普惠体 2.0 55 Regular" panose="00020600040101010101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阿里巴巴普惠体 2.0 55 Regular" panose="00020600040101010101" pitchFamily="18" charset="-122"/>
        <a:ea typeface="阿里巴巴普惠体 2.0 55 Regular" panose="00020600040101010101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阿里巴巴普惠体 2.0 55 Regular" panose="00020600040101010101" pitchFamily="18" charset="-122"/>
        <a:ea typeface="阿里巴巴普惠体 2.0 55 Regular" panose="00020600040101010101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阿里巴巴普惠体 2.0 55 Regular" panose="00020600040101010101" pitchFamily="18" charset="-122"/>
        <a:ea typeface="阿里巴巴普惠体 2.0 55 Regular" panose="00020600040101010101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阿里巴巴普惠体 2.0 55 Regular" panose="00020600040101010101" pitchFamily="18" charset="-122"/>
        <a:ea typeface="阿里巴巴普惠体 2.0 55 Regular" panose="00020600040101010101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针对</a:t>
            </a:r>
            <a:r>
              <a:rPr kumimoji="1" lang="en-US" altLang="zh-CN" dirty="0" err="1"/>
              <a:t>timerange</a:t>
            </a:r>
            <a:r>
              <a:rPr kumimoji="1" lang="zh-CN" altLang="en-US" dirty="0"/>
              <a:t>，每次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</a:t>
            </a:r>
            <a:r>
              <a:rPr kumimoji="1" lang="en-US" altLang="zh-CN" dirty="0"/>
              <a:t>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</a:t>
            </a:r>
            <a:r>
              <a:rPr kumimoji="1" lang="en-US" altLang="zh-CN" dirty="0"/>
              <a:t>double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string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timerange</a:t>
            </a:r>
            <a:r>
              <a:rPr kumimoji="1" lang="zh-CN" altLang="en-US" dirty="0"/>
              <a:t>是</a:t>
            </a:r>
            <a:r>
              <a:rPr kumimoji="1" lang="en-US" altLang="zh-CN" dirty="0"/>
              <a:t>1</a:t>
            </a:r>
            <a:r>
              <a:rPr kumimoji="1" lang="zh-CN" altLang="en-US" dirty="0"/>
              <a:t>分钟，我们的存储架构，大部分情况下一个</a:t>
            </a:r>
            <a:r>
              <a:rPr kumimoji="1" lang="en-US" altLang="zh-CN" dirty="0" err="1"/>
              <a:t>mapIndex</a:t>
            </a:r>
            <a:r>
              <a:rPr kumimoji="1" lang="zh-CN" altLang="en-US" dirty="0"/>
              <a:t>的中的数据就可以满足，只需一次</a:t>
            </a:r>
            <a:r>
              <a:rPr kumimoji="1" lang="en-US" altLang="zh-CN" dirty="0"/>
              <a:t>IO</a:t>
            </a:r>
            <a:r>
              <a:rPr kumimoji="1" lang="zh-CN" altLang="en-US" dirty="0"/>
              <a:t>，而</a:t>
            </a:r>
            <a:r>
              <a:rPr kumimoji="1" lang="en-US" altLang="zh-CN" dirty="0"/>
              <a:t>int</a:t>
            </a:r>
            <a:r>
              <a:rPr kumimoji="1" lang="zh-CN" altLang="en-US" dirty="0"/>
              <a:t>又在内存中，</a:t>
            </a:r>
            <a:r>
              <a:rPr kumimoji="1" lang="en-US" altLang="zh-CN" dirty="0"/>
              <a:t>double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string</a:t>
            </a:r>
            <a:r>
              <a:rPr kumimoji="1" lang="zh-CN" altLang="en-US" dirty="0"/>
              <a:t>少部分在内存中，还有一些需要从文件中获取，针对这部分中的</a:t>
            </a:r>
            <a:r>
              <a:rPr kumimoji="1" lang="en-US" altLang="zh-CN" dirty="0"/>
              <a:t>string</a:t>
            </a:r>
            <a:r>
              <a:rPr kumimoji="1" lang="zh-CN" altLang="en-US" dirty="0"/>
              <a:t>分批处理，目的是从文件中读取的时候尽量少的读一些无用的数据。</a:t>
            </a:r>
            <a:r>
              <a:rPr kumimoji="1" lang="en-US" altLang="zh-CN" dirty="0"/>
              <a:t>Double</a:t>
            </a:r>
            <a:r>
              <a:rPr kumimoji="1" lang="zh-CN" altLang="en-US" dirty="0"/>
              <a:t>我们是整块压缩的，而且</a:t>
            </a:r>
            <a:r>
              <a:rPr kumimoji="1" lang="en-US" altLang="zh-CN" dirty="0"/>
              <a:t>double</a:t>
            </a:r>
            <a:r>
              <a:rPr kumimoji="1" lang="zh-CN" altLang="en-US" dirty="0"/>
              <a:t>压缩的时候还有列于列之间的操作，所以很难拆出来。</a:t>
            </a:r>
            <a:r>
              <a:rPr kumimoji="1" lang="en-US" altLang="zh-CN" dirty="0"/>
              <a:t>String</a:t>
            </a:r>
            <a:r>
              <a:rPr kumimoji="1" lang="zh-CN" altLang="en-US" dirty="0"/>
              <a:t>比较好拆，而且</a:t>
            </a:r>
            <a:r>
              <a:rPr kumimoji="1" lang="en-US" altLang="zh-CN" dirty="0"/>
              <a:t>string</a:t>
            </a:r>
            <a:r>
              <a:rPr kumimoji="1" lang="zh-CN" altLang="en-US" dirty="0"/>
              <a:t>更大。</a:t>
            </a:r>
            <a:endParaRPr kumimoji="1" lang="en-US" altLang="zh-CN" dirty="0"/>
          </a:p>
          <a:p>
            <a:r>
              <a:rPr kumimoji="1" lang="zh-CN" altLang="en-US" dirty="0"/>
              <a:t>具体的</a:t>
            </a:r>
            <a:r>
              <a:rPr kumimoji="1" lang="en-US" altLang="zh-CN" dirty="0"/>
              <a:t>string</a:t>
            </a:r>
            <a:r>
              <a:rPr kumimoji="1" lang="zh-CN" altLang="en-US" dirty="0"/>
              <a:t>中有两列很大一个</a:t>
            </a:r>
            <a:r>
              <a:rPr kumimoji="1" lang="en-US" altLang="zh-CN" dirty="0"/>
              <a:t>100</a:t>
            </a:r>
            <a:r>
              <a:rPr kumimoji="1" lang="zh-CN" altLang="en-US" dirty="0"/>
              <a:t>个字节，一个</a:t>
            </a:r>
            <a:r>
              <a:rPr kumimoji="1" lang="en-US" altLang="zh-CN" dirty="0"/>
              <a:t>30</a:t>
            </a:r>
            <a:r>
              <a:rPr kumimoji="1" lang="zh-CN" altLang="en-US" dirty="0"/>
              <a:t>个字节，这两列加一其余加一起都大。把这两列单独压缩，前面</a:t>
            </a:r>
            <a:r>
              <a:rPr kumimoji="1" lang="en-US" altLang="zh-CN" dirty="0"/>
              <a:t>8</a:t>
            </a:r>
            <a:r>
              <a:rPr kumimoji="1" lang="zh-CN" altLang="en-US" dirty="0"/>
              <a:t>列一起压缩，读取的时候区分是不是包含</a:t>
            </a:r>
            <a:r>
              <a:rPr kumimoji="1" lang="en-US" altLang="zh-CN" dirty="0" err="1"/>
              <a:t>bigString</a:t>
            </a:r>
            <a:r>
              <a:rPr kumimoji="1" lang="zh-CN" altLang="en-US" dirty="0"/>
              <a:t>，包含则</a:t>
            </a:r>
            <a:r>
              <a:rPr kumimoji="1" lang="en-US" altLang="zh-CN" dirty="0"/>
              <a:t>10</a:t>
            </a:r>
            <a:r>
              <a:rPr kumimoji="1" lang="zh-CN" altLang="en-US" dirty="0"/>
              <a:t>列</a:t>
            </a:r>
            <a:r>
              <a:rPr kumimoji="1" lang="en-US" altLang="zh-CN" dirty="0"/>
              <a:t>string</a:t>
            </a:r>
            <a:r>
              <a:rPr kumimoji="1" lang="zh-CN" altLang="en-US" dirty="0"/>
              <a:t>和</a:t>
            </a:r>
            <a:r>
              <a:rPr kumimoji="1" lang="en-US" altLang="zh-CN" dirty="0"/>
              <a:t>10</a:t>
            </a:r>
            <a:r>
              <a:rPr kumimoji="1" lang="zh-CN" altLang="en-US" dirty="0"/>
              <a:t>列</a:t>
            </a:r>
            <a:r>
              <a:rPr kumimoji="1" lang="en-US" altLang="zh-CN" dirty="0"/>
              <a:t>double</a:t>
            </a:r>
            <a:r>
              <a:rPr kumimoji="1" lang="zh-CN" altLang="en-US" dirty="0"/>
              <a:t>一起读出来，否则读</a:t>
            </a:r>
            <a:r>
              <a:rPr kumimoji="1" lang="en-US" altLang="zh-CN" dirty="0"/>
              <a:t>10</a:t>
            </a:r>
            <a:r>
              <a:rPr kumimoji="1" lang="zh-CN" altLang="en-US" dirty="0"/>
              <a:t>列</a:t>
            </a:r>
            <a:r>
              <a:rPr kumimoji="1" lang="en-US" altLang="zh-CN" dirty="0"/>
              <a:t>double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8</a:t>
            </a:r>
            <a:r>
              <a:rPr kumimoji="1" lang="zh-CN" altLang="en-US" dirty="0"/>
              <a:t>列</a:t>
            </a:r>
            <a:r>
              <a:rPr kumimoji="1" lang="en-US" altLang="zh-CN" dirty="0"/>
              <a:t>string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F968-ABFB-4294-946C-E9552CC57D6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AggQuery</a:t>
            </a:r>
            <a:r>
              <a:rPr lang="en-US" altLang="zh-CN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/</a:t>
            </a:r>
            <a:r>
              <a:rPr lang="en-US" altLang="zh-CN" sz="12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downsamplequery</a:t>
            </a:r>
            <a:r>
              <a:rPr lang="zh-CN" altLang="en-US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请求的一列数字列，块维度读取的时候无需读取</a:t>
            </a:r>
            <a:r>
              <a:rPr lang="en-US" altLang="zh-CN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string</a:t>
            </a:r>
            <a:endParaRPr lang="en-US" altLang="zh-CN" sz="12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对于</a:t>
            </a:r>
            <a:r>
              <a:rPr lang="en-US" altLang="zh-CN" sz="12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agg</a:t>
            </a:r>
            <a:r>
              <a:rPr lang="zh-CN" altLang="en-US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和</a:t>
            </a:r>
            <a:r>
              <a:rPr lang="en-US" altLang="zh-CN" sz="12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downsample</a:t>
            </a:r>
            <a:r>
              <a:rPr lang="zh-CN" altLang="en-US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查询本质上是多个</a:t>
            </a:r>
            <a:r>
              <a:rPr lang="en-US" altLang="zh-CN" sz="12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MapIndex</a:t>
            </a:r>
            <a:r>
              <a:rPr lang="zh-CN" altLang="en-US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结果的集合，查询的时候先过一遍</a:t>
            </a:r>
            <a:r>
              <a:rPr lang="en-US" altLang="zh-CN" sz="12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AggBucket</a:t>
            </a:r>
            <a:endParaRPr lang="en-US" altLang="zh-CN" sz="12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对于</a:t>
            </a:r>
            <a:r>
              <a:rPr lang="en-US" altLang="zh-CN" sz="12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aggQuery</a:t>
            </a:r>
            <a:r>
              <a:rPr lang="zh-CN" altLang="en-US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查询，大部分结果都从内存</a:t>
            </a:r>
            <a:r>
              <a:rPr lang="en-US" altLang="zh-CN" sz="12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AggBucket</a:t>
            </a:r>
            <a:r>
              <a:rPr lang="zh-CN" altLang="en-US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中获取到，主要是的文件</a:t>
            </a:r>
            <a:r>
              <a:rPr lang="en-US" altLang="zh-CN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IO</a:t>
            </a:r>
            <a:r>
              <a:rPr lang="zh-CN" altLang="en-US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来自于时间窗口的两个边界，一个</a:t>
            </a:r>
            <a:r>
              <a:rPr lang="en-US" altLang="zh-CN" sz="12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aggQuery</a:t>
            </a:r>
            <a:r>
              <a:rPr lang="zh-CN" altLang="en-US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两次</a:t>
            </a:r>
            <a:r>
              <a:rPr lang="en-US" altLang="zh-CN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IO</a:t>
            </a:r>
            <a:r>
              <a:rPr lang="zh-CN" altLang="en-US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即可</a:t>
            </a:r>
            <a:endParaRPr lang="en-US" altLang="zh-CN" sz="12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对于</a:t>
            </a:r>
            <a:r>
              <a:rPr lang="en-US" altLang="zh-CN" sz="12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downsample</a:t>
            </a:r>
            <a:r>
              <a:rPr lang="zh-CN" altLang="en-US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，先用</a:t>
            </a:r>
            <a:r>
              <a:rPr lang="en-US" altLang="zh-CN" sz="12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aggBucket</a:t>
            </a:r>
            <a:r>
              <a:rPr lang="zh-CN" altLang="en-US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过滤一遍，不满足条件的</a:t>
            </a:r>
            <a:r>
              <a:rPr lang="en-US" altLang="zh-CN" sz="12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MapIndex</a:t>
            </a:r>
            <a:r>
              <a:rPr lang="zh-CN" altLang="en-US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不用查询文件，例如</a:t>
            </a:r>
            <a:r>
              <a:rPr lang="en-GB" altLang="zh-CN" sz="12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CompareOp</a:t>
            </a:r>
            <a:r>
              <a:rPr lang="zh-CN" altLang="en-GB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为</a:t>
            </a:r>
            <a:r>
              <a:rPr lang="en-US" altLang="zh-CN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GREATER</a:t>
            </a:r>
            <a:r>
              <a:rPr lang="zh-CN" altLang="en-US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的时候，判断当前</a:t>
            </a:r>
            <a:r>
              <a:rPr lang="en-US" altLang="zh-CN" sz="12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MapIndex</a:t>
            </a:r>
            <a:r>
              <a:rPr lang="zh-CN" altLang="en-US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的最大值小于等于基准值，那么这个</a:t>
            </a:r>
            <a:r>
              <a:rPr lang="en-US" altLang="zh-CN" sz="12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MapIndex</a:t>
            </a:r>
            <a:r>
              <a:rPr lang="zh-CN" altLang="en-US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即可被过滤</a:t>
            </a:r>
            <a:endParaRPr lang="en-US" altLang="zh-CN" sz="12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Agg</a:t>
            </a:r>
            <a:r>
              <a:rPr kumimoji="1" lang="zh-CN" altLang="en-US" dirty="0"/>
              <a:t>平均</a:t>
            </a:r>
            <a:r>
              <a:rPr kumimoji="1" lang="en-US" altLang="zh-CN" dirty="0"/>
              <a:t>2.6ms</a:t>
            </a:r>
            <a:r>
              <a:rPr kumimoji="1" lang="zh-CN" altLang="en-US" dirty="0"/>
              <a:t>一次请求，返回一个</a:t>
            </a:r>
            <a:r>
              <a:rPr kumimoji="1" lang="en-US" altLang="zh-CN" dirty="0"/>
              <a:t>row</a:t>
            </a:r>
            <a:endParaRPr kumimoji="1" lang="en-US" altLang="zh-CN" dirty="0"/>
          </a:p>
          <a:p>
            <a:r>
              <a:rPr kumimoji="1" lang="en-US" altLang="zh-CN" dirty="0" err="1"/>
              <a:t>Downsample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11.5ms</a:t>
            </a:r>
            <a:r>
              <a:rPr kumimoji="1" lang="zh-CN" altLang="en-US" dirty="0"/>
              <a:t>一次请求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F968-ABFB-4294-946C-E9552CC57D6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被挑战时</a:t>
            </a:r>
            <a:r>
              <a:rPr lang="zh-CN" altLang="en-US"/>
              <a:t>才说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当然方案二有不是完美的，每次读取的时候会从文件中读出来很多无用的数据，影响读性能，尤其对</a:t>
            </a:r>
            <a:r>
              <a:rPr kumimoji="1" lang="en-GB" altLang="zh-CN" dirty="0" err="1"/>
              <a:t>aggQuery</a:t>
            </a:r>
            <a:r>
              <a:rPr kumimoji="1" lang="zh-CN" altLang="en-US" dirty="0"/>
              <a:t>和</a:t>
            </a:r>
            <a:r>
              <a:rPr kumimoji="1" lang="en-GB" altLang="zh-CN" dirty="0" err="1"/>
              <a:t>downsample</a:t>
            </a:r>
            <a:r>
              <a:rPr kumimoji="1" lang="zh-CN" altLang="en-US" dirty="0"/>
              <a:t>这种只读一列的场景。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所以在</a:t>
            </a:r>
            <a:r>
              <a:rPr kumimoji="1" lang="en-GB" altLang="zh-CN" dirty="0" err="1"/>
              <a:t>aggQuery</a:t>
            </a:r>
            <a:r>
              <a:rPr kumimoji="1" lang="zh-CN" altLang="en-US" dirty="0"/>
              <a:t>和</a:t>
            </a:r>
            <a:r>
              <a:rPr kumimoji="1" lang="en-GB" altLang="zh-CN" dirty="0" err="1"/>
              <a:t>downsample</a:t>
            </a:r>
            <a:r>
              <a:rPr kumimoji="1" lang="zh-CN" altLang="en-US" dirty="0"/>
              <a:t>这两个场景中我们前期的分数一直比较差，后期针对性的优化之后，才有一定的提升。总的来说读列越多，我们的方案优势越大。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F968-ABFB-4294-946C-E9552CC57D6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具体存储架构以及写流程的如下</a:t>
            </a:r>
            <a:endParaRPr kumimoji="1" lang="en-US" altLang="zh-CN" dirty="0"/>
          </a:p>
          <a:p>
            <a:r>
              <a:rPr kumimoji="1" lang="zh-CN" altLang="en-US" dirty="0"/>
              <a:t>把</a:t>
            </a:r>
            <a:r>
              <a:rPr kumimoji="1" lang="en-GB" altLang="zh-CN" dirty="0"/>
              <a:t>Vin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column</a:t>
            </a:r>
            <a:r>
              <a:rPr kumimoji="1" lang="zh-CN" altLang="en-US" dirty="0"/>
              <a:t>编号，内存中维护一个</a:t>
            </a:r>
            <a:r>
              <a:rPr kumimoji="1" lang="en-GB" altLang="zh-CN" dirty="0"/>
              <a:t>List&lt;Columns&gt;[5000]</a:t>
            </a:r>
            <a:r>
              <a:rPr kumimoji="1" lang="zh-CN" altLang="en-GB" dirty="0"/>
              <a:t>，</a:t>
            </a:r>
            <a:r>
              <a:rPr kumimoji="1" lang="en-GB" altLang="zh-CN" dirty="0"/>
              <a:t>vin</a:t>
            </a:r>
            <a:r>
              <a:rPr kumimoji="1" lang="zh-CN" altLang="en-US" dirty="0"/>
              <a:t>的编号作为数组索引，多线程写入的时候，当某个</a:t>
            </a:r>
            <a:r>
              <a:rPr kumimoji="1" lang="en-GB" altLang="zh-CN" dirty="0"/>
              <a:t>vin</a:t>
            </a:r>
            <a:r>
              <a:rPr kumimoji="1" lang="zh-CN" altLang="en-US" dirty="0"/>
              <a:t>的</a:t>
            </a:r>
            <a:r>
              <a:rPr kumimoji="1" lang="en-GB" altLang="zh-CN" dirty="0" err="1"/>
              <a:t>columnList</a:t>
            </a:r>
            <a:r>
              <a:rPr kumimoji="1" lang="zh-CN" altLang="en-GB" dirty="0"/>
              <a:t>的</a:t>
            </a:r>
            <a:r>
              <a:rPr kumimoji="1" lang="zh-CN" altLang="en-US" dirty="0"/>
              <a:t>容量达到一定阈值的时候，使用当前线程对</a:t>
            </a:r>
            <a:r>
              <a:rPr kumimoji="1" lang="en-GB" altLang="zh-CN" dirty="0" err="1"/>
              <a:t>columnList</a:t>
            </a:r>
            <a:r>
              <a:rPr kumimoji="1" lang="zh-CN" altLang="en-US" dirty="0"/>
              <a:t>排序，组织，压缩，写入文件，这个阈值时可以配置的，经过不断的调整最终大小为</a:t>
            </a:r>
            <a:r>
              <a:rPr kumimoji="1" lang="en-US" altLang="zh-CN" dirty="0"/>
              <a:t>230</a:t>
            </a:r>
            <a:r>
              <a:rPr kumimoji="1" lang="zh-CN" altLang="en-US" dirty="0"/>
              <a:t>，实际上再大写和压缩率时候有一定的提升的，但是读会下降的比较厉害，读的无用数据过多。具体组织格式如图。</a:t>
            </a:r>
            <a:r>
              <a:rPr kumimoji="1" lang="en-US" altLang="zh-CN" dirty="0"/>
              <a:t>40</a:t>
            </a:r>
            <a:r>
              <a:rPr kumimoji="1" lang="zh-CN" altLang="en-US" dirty="0"/>
              <a:t>个</a:t>
            </a:r>
            <a:r>
              <a:rPr kumimoji="1" lang="en-GB" altLang="zh-CN" dirty="0"/>
              <a:t>int</a:t>
            </a:r>
            <a:r>
              <a:rPr kumimoji="1" lang="zh-CN" altLang="en-US" dirty="0"/>
              <a:t>放一起，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个</a:t>
            </a:r>
            <a:r>
              <a:rPr kumimoji="1" lang="en-GB" altLang="zh-CN" dirty="0"/>
              <a:t>double</a:t>
            </a:r>
            <a:r>
              <a:rPr kumimoji="1" lang="zh-CN" altLang="en-US" dirty="0"/>
              <a:t>放一起和</a:t>
            </a:r>
            <a:r>
              <a:rPr kumimoji="1" lang="en-US" altLang="zh-CN" dirty="0"/>
              <a:t>10</a:t>
            </a:r>
            <a:r>
              <a:rPr kumimoji="1" lang="zh-CN" altLang="en-US" dirty="0"/>
              <a:t>个</a:t>
            </a:r>
            <a:r>
              <a:rPr kumimoji="1" lang="en-GB" altLang="zh-CN" dirty="0"/>
              <a:t>string</a:t>
            </a:r>
            <a:r>
              <a:rPr kumimoji="1" lang="zh-CN" altLang="en-US" dirty="0"/>
              <a:t>放一起。压缩并构建索引。索引结构是一个</a:t>
            </a:r>
            <a:r>
              <a:rPr kumimoji="1" lang="en-US" altLang="zh-CN" dirty="0" err="1"/>
              <a:t>MapIndex</a:t>
            </a:r>
            <a:r>
              <a:rPr kumimoji="1" lang="zh-CN" altLang="en-US" dirty="0"/>
              <a:t>的</a:t>
            </a:r>
            <a:r>
              <a:rPr kumimoji="1" lang="en-US" altLang="zh-CN" dirty="0"/>
              <a:t>array</a:t>
            </a:r>
            <a:r>
              <a:rPr kumimoji="1" lang="zh-CN" altLang="en-US" dirty="0"/>
              <a:t>，同样根据</a:t>
            </a:r>
            <a:r>
              <a:rPr kumimoji="1" lang="en-US" altLang="zh-CN" dirty="0" err="1"/>
              <a:t>vinNum</a:t>
            </a:r>
            <a:r>
              <a:rPr kumimoji="1" lang="zh-CN" altLang="en-US" dirty="0"/>
              <a:t>索引。</a:t>
            </a:r>
            <a:r>
              <a:rPr kumimoji="1" lang="en-US" altLang="zh-CN" dirty="0" err="1"/>
              <a:t>mapIndex</a:t>
            </a:r>
            <a:r>
              <a:rPr kumimoji="1" lang="zh-CN" altLang="en-US" dirty="0"/>
              <a:t>里面包含索引到数据的必要信息。一个</a:t>
            </a:r>
            <a:r>
              <a:rPr kumimoji="1" lang="en-US" altLang="zh-CN" dirty="0" err="1"/>
              <a:t>mapIndex</a:t>
            </a:r>
            <a:r>
              <a:rPr kumimoji="1" lang="zh-CN" altLang="en-US" dirty="0"/>
              <a:t>能够索引到一个</a:t>
            </a:r>
            <a:r>
              <a:rPr kumimoji="1" lang="en-US" altLang="zh-CN" dirty="0"/>
              <a:t>vin</a:t>
            </a:r>
            <a:r>
              <a:rPr kumimoji="1" lang="zh-CN" altLang="en-US" dirty="0"/>
              <a:t>的</a:t>
            </a:r>
            <a:r>
              <a:rPr kumimoji="1" lang="en-US" altLang="zh-CN" sz="1200" dirty="0" err="1">
                <a:solidFill>
                  <a:schemeClr val="bg1"/>
                </a:solidFill>
              </a:rPr>
              <a:t>cacheValueSize</a:t>
            </a:r>
            <a:r>
              <a:rPr kumimoji="1" lang="en-US" altLang="zh-CN" sz="1200" dirty="0">
                <a:solidFill>
                  <a:schemeClr val="bg1"/>
                </a:solidFill>
              </a:rPr>
              <a:t> = 230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</a:rPr>
              <a:t>* 40int * 10double * 10string</a:t>
            </a:r>
            <a:r>
              <a:rPr kumimoji="1" lang="zh-CN" altLang="en-US" sz="1200" dirty="0">
                <a:solidFill>
                  <a:schemeClr val="bg1"/>
                </a:solidFill>
              </a:rPr>
              <a:t>的所有数据。</a:t>
            </a:r>
            <a:r>
              <a:rPr kumimoji="1" lang="en-US" altLang="zh-CN" sz="1200" dirty="0" err="1">
                <a:solidFill>
                  <a:schemeClr val="bg1"/>
                </a:solidFill>
              </a:rPr>
              <a:t>mapIndex</a:t>
            </a:r>
            <a:r>
              <a:rPr kumimoji="1" lang="zh-CN" altLang="en-US" sz="1200" dirty="0">
                <a:solidFill>
                  <a:schemeClr val="bg1"/>
                </a:solidFill>
              </a:rPr>
              <a:t>中还包含了</a:t>
            </a:r>
            <a:r>
              <a:rPr kumimoji="1" lang="en-US" altLang="zh-CN" sz="1200" dirty="0" err="1">
                <a:solidFill>
                  <a:schemeClr val="bg1"/>
                </a:solidFill>
              </a:rPr>
              <a:t>AggBucket</a:t>
            </a:r>
            <a:r>
              <a:rPr kumimoji="1" lang="zh-CN" altLang="en-US" sz="1200" dirty="0">
                <a:solidFill>
                  <a:schemeClr val="bg1"/>
                </a:solidFill>
              </a:rPr>
              <a:t>，这个的作用是方便为了优化</a:t>
            </a:r>
            <a:r>
              <a:rPr kumimoji="1" lang="en-US" altLang="zh-CN" sz="1200" dirty="0" err="1">
                <a:solidFill>
                  <a:schemeClr val="bg1"/>
                </a:solidFill>
              </a:rPr>
              <a:t>downsample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F968-ABFB-4294-946C-E9552CC57D6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之前提到了写的时候瓶颈时</a:t>
            </a:r>
            <a:r>
              <a:rPr kumimoji="1" lang="en-US" altLang="zh-CN" dirty="0" err="1"/>
              <a:t>cpu</a:t>
            </a:r>
            <a:r>
              <a:rPr kumimoji="1" lang="zh-CN" altLang="en-US" dirty="0"/>
              <a:t>，读的时候是文件</a:t>
            </a:r>
            <a:r>
              <a:rPr kumimoji="1" lang="en-US" altLang="zh-CN" dirty="0"/>
              <a:t>IO</a:t>
            </a:r>
            <a:r>
              <a:rPr kumimoji="1" lang="zh-CN" altLang="en-US" dirty="0"/>
              <a:t>，所以为了避免</a:t>
            </a:r>
            <a:r>
              <a:rPr kumimoji="1" lang="en-US" altLang="zh-CN" dirty="0"/>
              <a:t>IO</a:t>
            </a:r>
            <a:r>
              <a:rPr kumimoji="1" lang="zh-CN" altLang="en-US" dirty="0"/>
              <a:t>瓶颈，我们在重启的</a:t>
            </a:r>
            <a:r>
              <a:rPr kumimoji="1" lang="en-US" altLang="zh-CN" dirty="0"/>
              <a:t>connect</a:t>
            </a:r>
            <a:r>
              <a:rPr kumimoji="1" lang="zh-CN" altLang="en-US" dirty="0"/>
              <a:t>阶段，主要做了以下几件事，</a:t>
            </a:r>
            <a:endParaRPr kumimoji="1" lang="en-US" altLang="zh-CN" dirty="0"/>
          </a:p>
          <a:p>
            <a:r>
              <a:rPr kumimoji="1" lang="zh-CN" altLang="en-US" dirty="0"/>
              <a:t>首先是把每个</a:t>
            </a:r>
            <a:r>
              <a:rPr kumimoji="1" lang="en-US" altLang="zh-CN" dirty="0"/>
              <a:t>vin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lastValue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load</a:t>
            </a:r>
            <a:r>
              <a:rPr kumimoji="1" lang="zh-CN" altLang="en-US" dirty="0"/>
              <a:t>到内存中，在读</a:t>
            </a:r>
            <a:r>
              <a:rPr kumimoji="1" lang="en-US" altLang="zh-CN" dirty="0"/>
              <a:t>last</a:t>
            </a:r>
            <a:r>
              <a:rPr kumimoji="1" lang="zh-CN" altLang="en-US" dirty="0"/>
              <a:t>的时候可以直接从内存中获取。</a:t>
            </a:r>
            <a:endParaRPr kumimoji="1" lang="en-US" altLang="zh-CN" dirty="0"/>
          </a:p>
          <a:p>
            <a:r>
              <a:rPr kumimoji="1" lang="zh-CN" altLang="en-US" dirty="0"/>
              <a:t>另一个是</a:t>
            </a:r>
            <a:r>
              <a:rPr kumimoji="1" lang="en-US" altLang="zh-CN" dirty="0"/>
              <a:t>load</a:t>
            </a:r>
            <a:r>
              <a:rPr kumimoji="1" lang="zh-CN" altLang="en-US" dirty="0"/>
              <a:t>部分文件到内存中，内存总共</a:t>
            </a:r>
            <a:r>
              <a:rPr kumimoji="1" lang="en-US" altLang="zh-CN" dirty="0"/>
              <a:t>8</a:t>
            </a:r>
            <a:r>
              <a:rPr kumimoji="1" lang="zh-CN" altLang="en-US" dirty="0"/>
              <a:t>个</a:t>
            </a:r>
            <a:r>
              <a:rPr kumimoji="1" lang="en-US" altLang="zh-CN" dirty="0"/>
              <a:t>g</a:t>
            </a:r>
            <a:r>
              <a:rPr kumimoji="1" lang="zh-CN" altLang="en-US" dirty="0"/>
              <a:t>，堆外</a:t>
            </a:r>
            <a:r>
              <a:rPr kumimoji="1" lang="en-US" altLang="zh-CN" dirty="0"/>
              <a:t>2g</a:t>
            </a:r>
            <a:r>
              <a:rPr kumimoji="1" lang="zh-CN" altLang="en-US" dirty="0"/>
              <a:t>，堆内</a:t>
            </a:r>
            <a:r>
              <a:rPr kumimoji="1" lang="en-US" altLang="zh-CN" dirty="0"/>
              <a:t>6</a:t>
            </a:r>
            <a:r>
              <a:rPr kumimoji="1" lang="zh-CN" altLang="en-US" dirty="0"/>
              <a:t>个</a:t>
            </a:r>
            <a:r>
              <a:rPr kumimoji="1" lang="en-US" altLang="zh-CN" dirty="0"/>
              <a:t>g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int</a:t>
            </a:r>
            <a:r>
              <a:rPr kumimoji="1" lang="zh-CN" altLang="en-US" dirty="0"/>
              <a:t>压缩之后的文件总共大约</a:t>
            </a:r>
            <a:r>
              <a:rPr kumimoji="1" lang="en-US" altLang="zh-CN" dirty="0"/>
              <a:t>3.7g</a:t>
            </a:r>
            <a:r>
              <a:rPr kumimoji="1" lang="zh-CN" altLang="en-US" dirty="0"/>
              <a:t>，都</a:t>
            </a:r>
            <a:r>
              <a:rPr kumimoji="1" lang="en-US" altLang="zh-CN" dirty="0"/>
              <a:t>load</a:t>
            </a:r>
            <a:r>
              <a:rPr kumimoji="1" lang="zh-CN" altLang="en-US" dirty="0"/>
              <a:t>到了堆内存中。这也是为啥单独存储</a:t>
            </a:r>
            <a:r>
              <a:rPr kumimoji="1" lang="en-US" altLang="zh-CN" dirty="0"/>
              <a:t>int</a:t>
            </a:r>
            <a:r>
              <a:rPr kumimoji="1" lang="zh-CN" altLang="en-US" dirty="0"/>
              <a:t>的原因。</a:t>
            </a:r>
            <a:r>
              <a:rPr kumimoji="1" lang="en-US" altLang="zh-CN" dirty="0"/>
              <a:t>Int</a:t>
            </a:r>
            <a:r>
              <a:rPr kumimoji="1" lang="zh-CN" altLang="en-US" dirty="0"/>
              <a:t>总共</a:t>
            </a:r>
            <a:r>
              <a:rPr kumimoji="1" lang="en-US" altLang="zh-CN" dirty="0"/>
              <a:t>40</a:t>
            </a:r>
            <a:r>
              <a:rPr kumimoji="1" lang="zh-CN" altLang="en-US" dirty="0"/>
              <a:t>列，</a:t>
            </a:r>
            <a:r>
              <a:rPr kumimoji="1" lang="en-US" altLang="zh-CN" dirty="0" err="1"/>
              <a:t>timerange</a:t>
            </a:r>
            <a:r>
              <a:rPr kumimoji="1" lang="zh-CN" altLang="en-US" dirty="0"/>
              <a:t>里面会读</a:t>
            </a:r>
            <a:r>
              <a:rPr kumimoji="1" lang="en-US" altLang="zh-CN" dirty="0"/>
              <a:t>4</a:t>
            </a:r>
            <a:r>
              <a:rPr kumimoji="1" lang="zh-CN" altLang="en-US" dirty="0"/>
              <a:t>列，</a:t>
            </a:r>
            <a:r>
              <a:rPr kumimoji="1" lang="en-US" altLang="zh-CN" dirty="0" err="1">
                <a:solidFill>
                  <a:schemeClr val="bg1"/>
                </a:solidFill>
              </a:rPr>
              <a:t>downsample</a:t>
            </a:r>
            <a:r>
              <a:rPr kumimoji="1" lang="zh-CN" altLang="en-US" dirty="0">
                <a:solidFill>
                  <a:schemeClr val="bg1"/>
                </a:solidFill>
              </a:rPr>
              <a:t>，</a:t>
            </a:r>
            <a:r>
              <a:rPr kumimoji="1" lang="en-US" altLang="zh-CN" dirty="0" err="1">
                <a:solidFill>
                  <a:schemeClr val="bg1"/>
                </a:solidFill>
              </a:rPr>
              <a:t>aggQuery</a:t>
            </a:r>
            <a:r>
              <a:rPr kumimoji="1" lang="zh-CN" altLang="en-US" dirty="0">
                <a:solidFill>
                  <a:schemeClr val="bg1"/>
                </a:solidFill>
              </a:rPr>
              <a:t>只读数字，命中率是</a:t>
            </a:r>
            <a:r>
              <a:rPr kumimoji="1" lang="en-US" altLang="zh-CN" dirty="0">
                <a:solidFill>
                  <a:schemeClr val="bg1"/>
                </a:solidFill>
              </a:rPr>
              <a:t>4/5</a:t>
            </a:r>
            <a:r>
              <a:rPr kumimoji="1" lang="zh-CN" altLang="en-US" dirty="0">
                <a:solidFill>
                  <a:schemeClr val="bg1"/>
                </a:solidFill>
              </a:rPr>
              <a:t>，</a:t>
            </a:r>
            <a:r>
              <a:rPr kumimoji="1" lang="en-US" altLang="zh-CN" dirty="0" err="1">
                <a:solidFill>
                  <a:schemeClr val="bg1"/>
                </a:solidFill>
              </a:rPr>
              <a:t>loadint</a:t>
            </a:r>
            <a:r>
              <a:rPr kumimoji="1" lang="zh-CN" altLang="en-US" dirty="0">
                <a:solidFill>
                  <a:schemeClr val="bg1"/>
                </a:solidFill>
              </a:rPr>
              <a:t>收益最大。</a:t>
            </a:r>
            <a:r>
              <a:rPr kumimoji="1" lang="en-US" altLang="zh-CN" dirty="0" err="1">
                <a:solidFill>
                  <a:schemeClr val="bg1"/>
                </a:solidFill>
              </a:rPr>
              <a:t>loadInt</a:t>
            </a:r>
            <a:r>
              <a:rPr kumimoji="1" lang="zh-CN" altLang="en-US" dirty="0">
                <a:solidFill>
                  <a:schemeClr val="bg1"/>
                </a:solidFill>
              </a:rPr>
              <a:t>之后还剩一些内存把</a:t>
            </a:r>
            <a:r>
              <a:rPr kumimoji="1" lang="en-US" altLang="zh-CN" dirty="0" err="1">
                <a:solidFill>
                  <a:schemeClr val="bg1"/>
                </a:solidFill>
              </a:rPr>
              <a:t>double&amp;string</a:t>
            </a:r>
            <a:r>
              <a:rPr kumimoji="1" lang="zh-CN" altLang="en-US" dirty="0">
                <a:solidFill>
                  <a:schemeClr val="bg1"/>
                </a:solidFill>
              </a:rPr>
              <a:t>文件也</a:t>
            </a:r>
            <a:r>
              <a:rPr kumimoji="1" lang="en-US" altLang="zh-CN" dirty="0">
                <a:solidFill>
                  <a:schemeClr val="bg1"/>
                </a:solidFill>
              </a:rPr>
              <a:t>load</a:t>
            </a:r>
            <a:r>
              <a:rPr kumimoji="1" lang="zh-CN" altLang="en-US" dirty="0">
                <a:solidFill>
                  <a:schemeClr val="bg1"/>
                </a:solidFill>
              </a:rPr>
              <a:t>了一部分，到堆外内存，只能</a:t>
            </a:r>
            <a:r>
              <a:rPr kumimoji="1" lang="en-US" altLang="zh-CN" dirty="0">
                <a:solidFill>
                  <a:schemeClr val="bg1"/>
                </a:solidFill>
              </a:rPr>
              <a:t>load</a:t>
            </a:r>
            <a:r>
              <a:rPr kumimoji="1" lang="zh-CN" altLang="en-US" dirty="0">
                <a:solidFill>
                  <a:schemeClr val="bg1"/>
                </a:solidFill>
              </a:rPr>
              <a:t>一部分。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还有一个是，</a:t>
            </a:r>
            <a:r>
              <a:rPr kumimoji="1" lang="en-US" altLang="zh-CN" dirty="0">
                <a:solidFill>
                  <a:schemeClr val="bg1"/>
                </a:solidFill>
              </a:rPr>
              <a:t>build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aggBucket</a:t>
            </a:r>
            <a:r>
              <a:rPr kumimoji="1" lang="zh-CN" altLang="en-US" dirty="0">
                <a:solidFill>
                  <a:schemeClr val="bg1"/>
                </a:solidFill>
              </a:rPr>
              <a:t>，</a:t>
            </a:r>
            <a:r>
              <a:rPr kumimoji="1" lang="en-US" altLang="zh-CN" dirty="0">
                <a:solidFill>
                  <a:schemeClr val="bg1"/>
                </a:solidFill>
              </a:rPr>
              <a:t>bucket</a:t>
            </a:r>
            <a:r>
              <a:rPr kumimoji="1" lang="zh-CN" altLang="en-US" dirty="0">
                <a:solidFill>
                  <a:schemeClr val="bg1"/>
                </a:solidFill>
              </a:rPr>
              <a:t>存储的如图，一个</a:t>
            </a:r>
            <a:r>
              <a:rPr kumimoji="1" lang="en-US" altLang="zh-CN" dirty="0" err="1">
                <a:solidFill>
                  <a:schemeClr val="bg1"/>
                </a:solidFill>
              </a:rPr>
              <a:t>MapIndex</a:t>
            </a:r>
            <a:r>
              <a:rPr kumimoji="1" lang="zh-CN" altLang="en-US" dirty="0">
                <a:solidFill>
                  <a:schemeClr val="bg1"/>
                </a:solidFill>
              </a:rPr>
              <a:t>范围内的一些统计。最初版本是在写的时候构建这个</a:t>
            </a:r>
            <a:r>
              <a:rPr kumimoji="1" lang="en-US" altLang="zh-CN" dirty="0" err="1">
                <a:solidFill>
                  <a:schemeClr val="bg1"/>
                </a:solidFill>
              </a:rPr>
              <a:t>aggBucket</a:t>
            </a:r>
            <a:r>
              <a:rPr kumimoji="1" lang="zh-CN" altLang="en-US" dirty="0">
                <a:solidFill>
                  <a:schemeClr val="bg1"/>
                </a:solidFill>
              </a:rPr>
              <a:t>，但是</a:t>
            </a:r>
            <a:r>
              <a:rPr kumimoji="1" lang="en-US" altLang="zh-CN" dirty="0" err="1">
                <a:solidFill>
                  <a:schemeClr val="bg1"/>
                </a:solidFill>
              </a:rPr>
              <a:t>MapIndex</a:t>
            </a:r>
            <a:r>
              <a:rPr kumimoji="1" lang="zh-CN" altLang="en-US" dirty="0">
                <a:solidFill>
                  <a:schemeClr val="bg1"/>
                </a:solidFill>
              </a:rPr>
              <a:t>需要文件存储，索引文件超过</a:t>
            </a:r>
            <a:r>
              <a:rPr kumimoji="1" lang="en-US" altLang="zh-CN" dirty="0">
                <a:solidFill>
                  <a:schemeClr val="bg1"/>
                </a:solidFill>
              </a:rPr>
              <a:t>1</a:t>
            </a:r>
            <a:r>
              <a:rPr kumimoji="1" lang="zh-CN" altLang="en-US" dirty="0">
                <a:solidFill>
                  <a:schemeClr val="bg1"/>
                </a:solidFill>
              </a:rPr>
              <a:t>个</a:t>
            </a:r>
            <a:r>
              <a:rPr kumimoji="1" lang="en-US" altLang="zh-CN" dirty="0">
                <a:solidFill>
                  <a:schemeClr val="bg1"/>
                </a:solidFill>
              </a:rPr>
              <a:t>g</a:t>
            </a:r>
            <a:r>
              <a:rPr kumimoji="1" lang="zh-CN" altLang="en-US" dirty="0">
                <a:solidFill>
                  <a:schemeClr val="bg1"/>
                </a:solidFill>
              </a:rPr>
              <a:t>，影响压缩率，后来改成了在</a:t>
            </a:r>
            <a:r>
              <a:rPr kumimoji="1" lang="en-US" altLang="zh-CN" dirty="0">
                <a:solidFill>
                  <a:schemeClr val="bg1"/>
                </a:solidFill>
              </a:rPr>
              <a:t>connect</a:t>
            </a:r>
            <a:r>
              <a:rPr kumimoji="1" lang="zh-CN" altLang="en-US" dirty="0">
                <a:solidFill>
                  <a:schemeClr val="bg1"/>
                </a:solidFill>
              </a:rPr>
              <a:t>阶段构建，绕过了文件存储，这样最后索引文件就只有几十兆。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F968-ABFB-4294-946C-E9552CC57D6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具体的</a:t>
            </a:r>
            <a:r>
              <a:rPr kumimoji="1" lang="en-US" altLang="zh-CN" dirty="0"/>
              <a:t>connect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load</a:t>
            </a:r>
            <a:r>
              <a:rPr kumimoji="1" lang="zh-CN" altLang="en-US" dirty="0"/>
              <a:t> </a:t>
            </a:r>
            <a:r>
              <a:rPr kumimoji="1" lang="en-US" altLang="zh-CN" dirty="0"/>
              <a:t>last</a:t>
            </a:r>
            <a:r>
              <a:rPr kumimoji="1" lang="zh-CN" altLang="en-US" dirty="0"/>
              <a:t>的时候把</a:t>
            </a:r>
            <a:r>
              <a:rPr kumimoji="1" lang="en-US" altLang="zh-CN" dirty="0"/>
              <a:t>Map&lt;</a:t>
            </a:r>
            <a:r>
              <a:rPr kumimoji="1" lang="en-US" altLang="zh-CN" dirty="0" err="1"/>
              <a:t>String,ColumnValue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转成了数组，</a:t>
            </a:r>
            <a:r>
              <a:rPr lang="zh-CN" altLang="en-US" sz="1200" dirty="0">
                <a:solidFill>
                  <a:schemeClr val="bg1"/>
                </a:solidFill>
                <a:ea typeface="+mj-ea"/>
                <a:cs typeface="阿里巴巴普惠体" panose="00020600040101010101" charset="-122"/>
              </a:rPr>
              <a:t>一维索引是</a:t>
            </a:r>
            <a:r>
              <a:rPr lang="en-US" altLang="zh-CN" sz="1200" dirty="0" err="1">
                <a:solidFill>
                  <a:schemeClr val="bg1"/>
                </a:solidFill>
                <a:ea typeface="+mj-ea"/>
                <a:cs typeface="阿里巴巴普惠体" panose="00020600040101010101" charset="-122"/>
              </a:rPr>
              <a:t>vinNum</a:t>
            </a:r>
            <a:r>
              <a:rPr lang="zh-CN" altLang="en-US" sz="1200" dirty="0">
                <a:solidFill>
                  <a:schemeClr val="bg1"/>
                </a:solidFill>
                <a:ea typeface="+mj-ea"/>
                <a:cs typeface="阿里巴巴普惠体" panose="00020600040101010101" charset="-122"/>
              </a:rPr>
              <a:t>，二维索引是</a:t>
            </a:r>
            <a:r>
              <a:rPr lang="en-US" altLang="zh-CN" sz="1200" dirty="0" err="1">
                <a:solidFill>
                  <a:schemeClr val="bg1"/>
                </a:solidFill>
                <a:ea typeface="+mj-ea"/>
                <a:cs typeface="阿里巴巴普惠体" panose="00020600040101010101" charset="-122"/>
              </a:rPr>
              <a:t>columnIndex</a:t>
            </a:r>
            <a:r>
              <a:rPr lang="zh-CN" altLang="en-US" sz="1200" dirty="0">
                <a:solidFill>
                  <a:schemeClr val="bg1"/>
                </a:solidFill>
                <a:ea typeface="+mj-ea"/>
                <a:cs typeface="阿里巴巴普惠体" panose="00020600040101010101" charset="-122"/>
              </a:rPr>
              <a:t>，</a:t>
            </a:r>
            <a:r>
              <a:rPr lang="en-US" altLang="zh-CN" sz="1200" dirty="0" err="1">
                <a:solidFill>
                  <a:schemeClr val="bg1"/>
                </a:solidFill>
                <a:ea typeface="+mj-ea"/>
                <a:cs typeface="阿里巴巴普惠体" panose="00020600040101010101" charset="-122"/>
              </a:rPr>
              <a:t>lastQuery</a:t>
            </a:r>
            <a:r>
              <a:rPr lang="zh-CN" altLang="en-US" sz="1200" dirty="0">
                <a:solidFill>
                  <a:schemeClr val="bg1"/>
                </a:solidFill>
                <a:ea typeface="+mj-ea"/>
                <a:cs typeface="阿里巴巴普惠体" panose="00020600040101010101" charset="-122"/>
              </a:rPr>
              <a:t>请求的是多个</a:t>
            </a:r>
            <a:r>
              <a:rPr lang="en-US" altLang="zh-CN" sz="1200" dirty="0">
                <a:solidFill>
                  <a:schemeClr val="bg1"/>
                </a:solidFill>
                <a:ea typeface="+mj-ea"/>
                <a:cs typeface="阿里巴巴普惠体" panose="00020600040101010101" charset="-122"/>
              </a:rPr>
              <a:t>vin</a:t>
            </a:r>
            <a:r>
              <a:rPr lang="zh-CN" altLang="en-US" sz="1200" dirty="0">
                <a:solidFill>
                  <a:schemeClr val="bg1"/>
                </a:solidFill>
                <a:ea typeface="+mj-ea"/>
                <a:cs typeface="阿里巴巴普惠体" panose="00020600040101010101" charset="-122"/>
              </a:rPr>
              <a:t>的相同的</a:t>
            </a:r>
            <a:r>
              <a:rPr lang="en-US" altLang="zh-CN" sz="1200" dirty="0">
                <a:solidFill>
                  <a:schemeClr val="bg1"/>
                </a:solidFill>
                <a:ea typeface="+mj-ea"/>
                <a:cs typeface="阿里巴巴普惠体" panose="00020600040101010101" charset="-122"/>
              </a:rPr>
              <a:t>column</a:t>
            </a:r>
            <a:r>
              <a:rPr lang="zh-CN" altLang="en-US" sz="1200" dirty="0">
                <a:solidFill>
                  <a:schemeClr val="bg1"/>
                </a:solidFill>
                <a:ea typeface="+mj-ea"/>
                <a:cs typeface="阿里巴巴普惠体" panose="00020600040101010101" charset="-122"/>
              </a:rPr>
              <a:t>，这样做的可以在调用</a:t>
            </a:r>
            <a:r>
              <a:rPr lang="en-US" altLang="zh-CN" sz="1200" dirty="0">
                <a:solidFill>
                  <a:schemeClr val="bg1"/>
                </a:solidFill>
                <a:ea typeface="+mj-ea"/>
                <a:cs typeface="阿里巴巴普惠体" panose="00020600040101010101" charset="-122"/>
              </a:rPr>
              <a:t>last</a:t>
            </a:r>
            <a:r>
              <a:rPr lang="zh-CN" altLang="en-US" sz="1200" dirty="0">
                <a:solidFill>
                  <a:schemeClr val="bg1"/>
                </a:solidFill>
                <a:ea typeface="+mj-ea"/>
                <a:cs typeface="阿里巴巴普惠体" panose="00020600040101010101" charset="-122"/>
              </a:rPr>
              <a:t>的时候只需要获取一遍列对应的</a:t>
            </a:r>
            <a:r>
              <a:rPr lang="en-US" altLang="zh-CN" sz="1200" dirty="0" err="1">
                <a:solidFill>
                  <a:schemeClr val="bg1"/>
                </a:solidFill>
                <a:ea typeface="+mj-ea"/>
                <a:cs typeface="阿里巴巴普惠体" panose="00020600040101010101" charset="-122"/>
              </a:rPr>
              <a:t>columnIndex</a:t>
            </a:r>
            <a:r>
              <a:rPr lang="zh-CN" altLang="en-US" sz="1200" dirty="0">
                <a:solidFill>
                  <a:schemeClr val="bg1"/>
                </a:solidFill>
                <a:ea typeface="+mj-ea"/>
                <a:cs typeface="阿里巴巴普惠体" panose="00020600040101010101" charset="-122"/>
              </a:rPr>
              <a:t>，后面的都是数组下表索引了，避免重复调用</a:t>
            </a:r>
            <a:r>
              <a:rPr lang="en-US" altLang="zh-CN" sz="1200" dirty="0">
                <a:solidFill>
                  <a:schemeClr val="bg1"/>
                </a:solidFill>
                <a:ea typeface="+mj-ea"/>
                <a:cs typeface="阿里巴巴普惠体" panose="00020600040101010101" charset="-122"/>
              </a:rPr>
              <a:t>Map</a:t>
            </a:r>
            <a:r>
              <a:rPr lang="zh-CN" altLang="en-US" sz="1200" dirty="0">
                <a:solidFill>
                  <a:schemeClr val="bg1"/>
                </a:solidFill>
                <a:ea typeface="+mj-ea"/>
                <a:cs typeface="阿里巴巴普惠体" panose="00020600040101010101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ea typeface="+mj-ea"/>
                <a:cs typeface="阿里巴巴普惠体" panose="00020600040101010101" charset="-122"/>
              </a:rPr>
              <a:t>get</a:t>
            </a:r>
            <a:r>
              <a:rPr lang="zh-CN" altLang="en-US" sz="1200" dirty="0">
                <a:solidFill>
                  <a:schemeClr val="bg1"/>
                </a:solidFill>
                <a:ea typeface="+mj-ea"/>
                <a:cs typeface="阿里巴巴普惠体" panose="00020600040101010101" charset="-122"/>
              </a:rPr>
              <a:t>方法，做完这个操作相比直接在内存中存储</a:t>
            </a:r>
            <a:r>
              <a:rPr kumimoji="1" lang="en-US" altLang="zh-CN" dirty="0"/>
              <a:t>Map&lt;</a:t>
            </a:r>
            <a:r>
              <a:rPr kumimoji="1" lang="en-US" altLang="zh-CN" dirty="0" err="1"/>
              <a:t>String,ColumnValue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，从二三百万提升到了七八百万。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F968-ABFB-4294-946C-E9552CC57D6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85181A-908D-43B2-BA41-EA55A1EDB47C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"/>
          <a:stretch>
            <a:fillRect/>
          </a:stretch>
        </p:blipFill>
        <p:spPr>
          <a:xfrm>
            <a:off x="827314" y="0"/>
            <a:ext cx="11364686" cy="6858000"/>
          </a:xfrm>
          <a:custGeom>
            <a:avLst/>
            <a:gdLst>
              <a:gd name="connsiteX0" fmla="*/ 0 w 11364686"/>
              <a:gd name="connsiteY0" fmla="*/ 0 h 6858000"/>
              <a:gd name="connsiteX1" fmla="*/ 11364686 w 11364686"/>
              <a:gd name="connsiteY1" fmla="*/ 0 h 6858000"/>
              <a:gd name="connsiteX2" fmla="*/ 11364686 w 11364686"/>
              <a:gd name="connsiteY2" fmla="*/ 6858000 h 6858000"/>
              <a:gd name="connsiteX3" fmla="*/ 0 w 113646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64686" h="6858000">
                <a:moveTo>
                  <a:pt x="0" y="0"/>
                </a:moveTo>
                <a:lnTo>
                  <a:pt x="11364686" y="0"/>
                </a:lnTo>
                <a:lnTo>
                  <a:pt x="113646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任意多边形: 形状 7"/>
          <p:cNvSpPr/>
          <p:nvPr userDrawn="1"/>
        </p:nvSpPr>
        <p:spPr>
          <a:xfrm>
            <a:off x="827314" y="0"/>
            <a:ext cx="11364686" cy="6858000"/>
          </a:xfrm>
          <a:custGeom>
            <a:avLst/>
            <a:gdLst>
              <a:gd name="connsiteX0" fmla="*/ 0 w 11364686"/>
              <a:gd name="connsiteY0" fmla="*/ 0 h 6858000"/>
              <a:gd name="connsiteX1" fmla="*/ 11364686 w 11364686"/>
              <a:gd name="connsiteY1" fmla="*/ 0 h 6858000"/>
              <a:gd name="connsiteX2" fmla="*/ 11364686 w 11364686"/>
              <a:gd name="connsiteY2" fmla="*/ 6858000 h 6858000"/>
              <a:gd name="connsiteX3" fmla="*/ 0 w 113646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64686" h="6858000">
                <a:moveTo>
                  <a:pt x="0" y="0"/>
                </a:moveTo>
                <a:lnTo>
                  <a:pt x="11364686" y="0"/>
                </a:lnTo>
                <a:lnTo>
                  <a:pt x="113646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4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0" y="0"/>
            <a:ext cx="1735364" cy="6858000"/>
          </a:xfrm>
          <a:custGeom>
            <a:avLst/>
            <a:gdLst>
              <a:gd name="connsiteX0" fmla="*/ 0 w 1735364"/>
              <a:gd name="connsiteY0" fmla="*/ 0 h 6858000"/>
              <a:gd name="connsiteX1" fmla="*/ 1735364 w 1735364"/>
              <a:gd name="connsiteY1" fmla="*/ 0 h 6858000"/>
              <a:gd name="connsiteX2" fmla="*/ 1735364 w 1735364"/>
              <a:gd name="connsiteY2" fmla="*/ 6858000 h 6858000"/>
              <a:gd name="connsiteX3" fmla="*/ 0 w 17353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5364" h="6858000">
                <a:moveTo>
                  <a:pt x="0" y="0"/>
                </a:moveTo>
                <a:lnTo>
                  <a:pt x="1735364" y="0"/>
                </a:lnTo>
                <a:lnTo>
                  <a:pt x="173536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54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6" y="447611"/>
            <a:ext cx="1233354" cy="4098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808" y="6186488"/>
            <a:ext cx="2672685" cy="18357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789" y="518681"/>
            <a:ext cx="2468831" cy="28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2-mask"/>
          <p:cNvSpPr/>
          <p:nvPr userDrawn="1"/>
        </p:nvSpPr>
        <p:spPr>
          <a:xfrm>
            <a:off x="0" y="2085"/>
            <a:ext cx="12192000" cy="6853830"/>
          </a:xfrm>
          <a:prstGeom prst="rect">
            <a:avLst/>
          </a:prstGeom>
          <a:gradFill>
            <a:gsLst>
              <a:gs pos="56600">
                <a:srgbClr val="08101B"/>
              </a:gs>
              <a:gs pos="0">
                <a:srgbClr val="28292C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19" y="340240"/>
            <a:ext cx="2222769" cy="2601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946" y="287238"/>
            <a:ext cx="998735" cy="3318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512" y="0"/>
            <a:ext cx="12228512" cy="6857999"/>
          </a:xfrm>
          <a:prstGeom prst="rect">
            <a:avLst/>
          </a:prstGeom>
        </p:spPr>
      </p:pic>
      <p:sp>
        <p:nvSpPr>
          <p:cNvPr id="7" name="Picture 10-mask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1000"/>
                </a:scheme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19" y="340240"/>
            <a:ext cx="2222769" cy="2601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946" y="287238"/>
            <a:ext cx="998735" cy="3318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7" r="56087"/>
          <a:stretch>
            <a:fillRect/>
          </a:stretch>
        </p:blipFill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Picture 10-mask"/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1000"/>
                </a:scheme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19" y="340240"/>
            <a:ext cx="2222769" cy="2601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946" y="287238"/>
            <a:ext cx="998735" cy="3318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2-mask"/>
          <p:cNvSpPr/>
          <p:nvPr userDrawn="1"/>
        </p:nvSpPr>
        <p:spPr>
          <a:xfrm>
            <a:off x="0" y="2085"/>
            <a:ext cx="12192000" cy="6853830"/>
          </a:xfrm>
          <a:prstGeom prst="rect">
            <a:avLst/>
          </a:prstGeom>
          <a:gradFill>
            <a:gsLst>
              <a:gs pos="56600">
                <a:srgbClr val="08101B"/>
              </a:gs>
              <a:gs pos="0">
                <a:srgbClr val="28292C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2" Type="http://schemas.openxmlformats.org/officeDocument/2006/relationships/notesSlide" Target="../notesSlides/notesSlide19.xml"/><Relationship Id="rId11" Type="http://schemas.openxmlformats.org/officeDocument/2006/relationships/slideLayout" Target="../slideLayouts/slideLayout3.xml"/><Relationship Id="rId10" Type="http://schemas.microsoft.com/office/2007/relationships/diagramDrawing" Target="../diagrams/drawing2.xml"/><Relationship Id="rId1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27050" y="2102803"/>
            <a:ext cx="5912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天池全球数据库大赛</a:t>
            </a:r>
            <a:endParaRPr lang="en-US" altLang="zh-CN" sz="54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6100" y="3079548"/>
            <a:ext cx="622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sym typeface="阿里巴巴普惠体 2.0 75 SemiBold" panose="00020600040101010101" pitchFamily="18" charset="-122"/>
              </a:rPr>
              <a:t>决赛答辩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sym typeface="阿里巴巴普惠体 2.0 75 SemiBold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6100" y="5748984"/>
            <a:ext cx="622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sym typeface="阿里巴巴普惠体 2.0 75 SemiBold" panose="00020600040101010101" pitchFamily="18" charset="-122"/>
              </a:rPr>
              <a:t>演讲人：何宁 符炫炜 邱玮鸿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sym typeface="阿里巴巴普惠体 2.0 75 SemiBold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6100" y="6109935"/>
            <a:ext cx="6226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sym typeface="阿里巴巴普惠体 2.0 45 Light" panose="00020600040101010101" pitchFamily="18" charset="-122"/>
              </a:rPr>
              <a:t>西二旗大头帮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sym typeface="阿里巴巴普惠体 2.0 45 Light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55612" y="4215427"/>
            <a:ext cx="6994492" cy="23639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5612" y="5496233"/>
            <a:ext cx="7002187" cy="10831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491583" y="4215426"/>
            <a:ext cx="2366216" cy="12808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55612" y="4236279"/>
            <a:ext cx="8402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 err="1">
                <a:solidFill>
                  <a:schemeClr val="accent2"/>
                </a:solidFill>
              </a:rPr>
              <a:t>HeapMemroy</a:t>
            </a:r>
            <a:endParaRPr kumimoji="1" lang="en-US" altLang="zh-CN" sz="800" dirty="0" err="1">
              <a:solidFill>
                <a:schemeClr val="accent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26172" y="4215427"/>
            <a:ext cx="864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DirectMemroy</a:t>
            </a:r>
            <a:endParaRPr kumimoji="1" lang="en-US" altLang="zh-CN" sz="800" dirty="0" err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15852" y="5558221"/>
            <a:ext cx="386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accent2"/>
                </a:solidFill>
              </a:rPr>
              <a:t>Disk</a:t>
            </a:r>
            <a:endParaRPr kumimoji="1" lang="en-US" altLang="zh-CN" sz="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67242" y="4566672"/>
            <a:ext cx="380233" cy="813106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561950" y="4803948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</a:rPr>
              <a:t>Int</a:t>
            </a:r>
            <a:endParaRPr kumimoji="1" lang="en-US" altLang="zh-CN" sz="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800" dirty="0">
                <a:solidFill>
                  <a:schemeClr val="bg1"/>
                </a:solidFill>
              </a:rPr>
              <a:t>File2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714221" y="4566672"/>
            <a:ext cx="380233" cy="8131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714221" y="4840645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File1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272755" y="4580491"/>
            <a:ext cx="380233" cy="8131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0259434" y="4842841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File2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046090" y="4580491"/>
            <a:ext cx="380233" cy="813106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038394" y="4817767"/>
            <a:ext cx="418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</a:rPr>
              <a:t>Int</a:t>
            </a:r>
            <a:endParaRPr kumimoji="1" lang="en-US" altLang="zh-CN" sz="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800" dirty="0" err="1">
                <a:solidFill>
                  <a:schemeClr val="bg1"/>
                </a:solidFill>
              </a:rPr>
              <a:t>Filen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072879" y="5699296"/>
            <a:ext cx="380233" cy="8131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072879" y="5973269"/>
            <a:ext cx="4187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 err="1">
                <a:solidFill>
                  <a:schemeClr val="bg1"/>
                </a:solidFill>
              </a:rPr>
              <a:t>Filen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270803" y="5969395"/>
            <a:ext cx="4667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……..</a:t>
            </a:r>
            <a:endParaRPr kumimoji="1"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425020" y="4666100"/>
            <a:ext cx="877146" cy="2355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err="1"/>
              <a:t>SchemaFile</a:t>
            </a:r>
            <a:endParaRPr kumimoji="1" lang="en-US" altLang="zh-CN" sz="1000" dirty="0"/>
          </a:p>
        </p:txBody>
      </p:sp>
      <p:sp>
        <p:nvSpPr>
          <p:cNvPr id="46" name="矩形 45"/>
          <p:cNvSpPr/>
          <p:nvPr/>
        </p:nvSpPr>
        <p:spPr>
          <a:xfrm>
            <a:off x="6509906" y="4657767"/>
            <a:ext cx="877146" cy="2355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err="1"/>
              <a:t>IndexFile</a:t>
            </a:r>
            <a:endParaRPr kumimoji="1" lang="en-US" altLang="zh-CN" sz="1000" dirty="0"/>
          </a:p>
        </p:txBody>
      </p:sp>
      <p:sp>
        <p:nvSpPr>
          <p:cNvPr id="54" name="下弧形箭头 53"/>
          <p:cNvSpPr/>
          <p:nvPr/>
        </p:nvSpPr>
        <p:spPr>
          <a:xfrm rot="16200000">
            <a:off x="4323797" y="5188862"/>
            <a:ext cx="973349" cy="626055"/>
          </a:xfrm>
          <a:prstGeom prst="curved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085644" y="4566672"/>
            <a:ext cx="380233" cy="813106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5080433" y="4832148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</a:rPr>
              <a:t>Int</a:t>
            </a:r>
            <a:endParaRPr kumimoji="1" lang="en-US" altLang="zh-CN" sz="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800" dirty="0">
                <a:solidFill>
                  <a:schemeClr val="bg1"/>
                </a:solidFill>
              </a:rPr>
              <a:t>File1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0721783" y="4819274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……..</a:t>
            </a:r>
            <a:endParaRPr kumimoji="1"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235521" y="4580491"/>
            <a:ext cx="380233" cy="8131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1222200" y="4842841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 err="1">
                <a:solidFill>
                  <a:schemeClr val="bg1"/>
                </a:solidFill>
              </a:rPr>
              <a:t>Filex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599488" y="5699296"/>
            <a:ext cx="380233" cy="8131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7528154" y="5955386"/>
            <a:ext cx="522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Filex+1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477183" y="4665878"/>
            <a:ext cx="877146" cy="2355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err="1"/>
              <a:t>VinDictFile</a:t>
            </a:r>
            <a:endParaRPr kumimoji="1" lang="en-US" altLang="zh-CN" sz="1000" dirty="0"/>
          </a:p>
        </p:txBody>
      </p:sp>
      <p:sp>
        <p:nvSpPr>
          <p:cNvPr id="64" name="矩形 63"/>
          <p:cNvSpPr/>
          <p:nvPr/>
        </p:nvSpPr>
        <p:spPr>
          <a:xfrm>
            <a:off x="6509670" y="5058944"/>
            <a:ext cx="713849" cy="26771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vin1Last</a:t>
            </a:r>
            <a:endParaRPr kumimoji="1" lang="zh-CN" altLang="en-US" sz="1000" dirty="0"/>
          </a:p>
        </p:txBody>
      </p:sp>
      <p:sp>
        <p:nvSpPr>
          <p:cNvPr id="65" name="矩形 64"/>
          <p:cNvSpPr/>
          <p:nvPr/>
        </p:nvSpPr>
        <p:spPr>
          <a:xfrm>
            <a:off x="7225775" y="5055243"/>
            <a:ext cx="713849" cy="26771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vin2Last</a:t>
            </a:r>
            <a:endParaRPr kumimoji="1" lang="zh-CN" altLang="en-US" sz="1000" dirty="0"/>
          </a:p>
        </p:txBody>
      </p:sp>
      <p:sp>
        <p:nvSpPr>
          <p:cNvPr id="66" name="矩形 65"/>
          <p:cNvSpPr/>
          <p:nvPr/>
        </p:nvSpPr>
        <p:spPr>
          <a:xfrm>
            <a:off x="7943458" y="5058944"/>
            <a:ext cx="465504" cy="26771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……</a:t>
            </a:r>
            <a:endParaRPr kumimoji="1" lang="zh-CN" altLang="en-US" sz="1000" dirty="0"/>
          </a:p>
        </p:txBody>
      </p:sp>
      <p:sp>
        <p:nvSpPr>
          <p:cNvPr id="67" name="矩形 66"/>
          <p:cNvSpPr/>
          <p:nvPr/>
        </p:nvSpPr>
        <p:spPr>
          <a:xfrm>
            <a:off x="8415052" y="5055244"/>
            <a:ext cx="917826" cy="2714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vin5000Last</a:t>
            </a:r>
            <a:endParaRPr kumimoji="1" lang="zh-CN" altLang="en-US" sz="1000" dirty="0"/>
          </a:p>
        </p:txBody>
      </p:sp>
      <p:sp>
        <p:nvSpPr>
          <p:cNvPr id="2" name="文本框 1"/>
          <p:cNvSpPr txBox="1"/>
          <p:nvPr/>
        </p:nvSpPr>
        <p:spPr>
          <a:xfrm>
            <a:off x="3052101" y="519113"/>
            <a:ext cx="608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读方案</a:t>
            </a:r>
            <a:r>
              <a:rPr lang="en-US" altLang="zh-CN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-</a:t>
            </a:r>
            <a:r>
              <a:rPr kumimoji="1" lang="en-US" altLang="zh-CN" sz="3600" dirty="0" err="1">
                <a:solidFill>
                  <a:schemeClr val="bg1"/>
                </a:solidFill>
              </a:rPr>
              <a:t>lastQuery</a:t>
            </a:r>
            <a:endParaRPr kumimoji="1"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4207535" y="5426242"/>
            <a:ext cx="1004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connect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488599" y="2570678"/>
            <a:ext cx="910176" cy="3954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column1</a:t>
            </a:r>
            <a:endParaRPr kumimoji="1" lang="zh-CN" altLang="en-US" sz="1000" dirty="0"/>
          </a:p>
        </p:txBody>
      </p:sp>
      <p:sp>
        <p:nvSpPr>
          <p:cNvPr id="79" name="文本框 78"/>
          <p:cNvSpPr txBox="1"/>
          <p:nvPr/>
        </p:nvSpPr>
        <p:spPr>
          <a:xfrm>
            <a:off x="6201167" y="3029161"/>
            <a:ext cx="1826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err="1">
                <a:solidFill>
                  <a:schemeClr val="bg1"/>
                </a:solidFill>
              </a:rPr>
              <a:t>vinNum</a:t>
            </a:r>
            <a:r>
              <a:rPr kumimoji="1" lang="zh-CN" altLang="en-US" sz="1000" dirty="0">
                <a:solidFill>
                  <a:schemeClr val="bg1"/>
                </a:solidFill>
              </a:rPr>
              <a:t>和</a:t>
            </a:r>
            <a:r>
              <a:rPr kumimoji="1" lang="en-US" altLang="zh-CN" sz="1000" dirty="0" err="1">
                <a:solidFill>
                  <a:schemeClr val="bg1"/>
                </a:solidFill>
              </a:rPr>
              <a:t>columnIndex</a:t>
            </a:r>
            <a:r>
              <a:rPr kumimoji="1" lang="zh-CN" altLang="en-US" sz="1000" dirty="0">
                <a:solidFill>
                  <a:schemeClr val="bg1"/>
                </a:solidFill>
              </a:rPr>
              <a:t>索引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398775" y="2570678"/>
            <a:ext cx="910176" cy="3954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column2</a:t>
            </a:r>
            <a:endParaRPr kumimoji="1" lang="zh-CN" altLang="en-US" sz="1000" dirty="0"/>
          </a:p>
        </p:txBody>
      </p:sp>
      <p:sp>
        <p:nvSpPr>
          <p:cNvPr id="81" name="矩形 80"/>
          <p:cNvSpPr/>
          <p:nvPr/>
        </p:nvSpPr>
        <p:spPr>
          <a:xfrm>
            <a:off x="7323894" y="2567909"/>
            <a:ext cx="910176" cy="3954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……….</a:t>
            </a:r>
            <a:endParaRPr kumimoji="1" lang="zh-CN" altLang="en-US" sz="1000" dirty="0"/>
          </a:p>
        </p:txBody>
      </p:sp>
      <p:sp>
        <p:nvSpPr>
          <p:cNvPr id="82" name="矩形 81"/>
          <p:cNvSpPr/>
          <p:nvPr/>
        </p:nvSpPr>
        <p:spPr>
          <a:xfrm>
            <a:off x="8234070" y="2567909"/>
            <a:ext cx="910176" cy="3954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column60</a:t>
            </a:r>
            <a:endParaRPr kumimoji="1" lang="zh-CN" altLang="en-US" sz="1000" dirty="0"/>
          </a:p>
        </p:txBody>
      </p:sp>
      <p:cxnSp>
        <p:nvCxnSpPr>
          <p:cNvPr id="91" name="直线连接符 90"/>
          <p:cNvCxnSpPr/>
          <p:nvPr/>
        </p:nvCxnSpPr>
        <p:spPr>
          <a:xfrm flipH="1" flipV="1">
            <a:off x="5512618" y="2984062"/>
            <a:ext cx="2896344" cy="2071181"/>
          </a:xfrm>
          <a:prstGeom prst="line">
            <a:avLst/>
          </a:prstGeom>
          <a:ln w="15875">
            <a:solidFill>
              <a:srgbClr val="3EF3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96"/>
          <p:cNvCxnSpPr/>
          <p:nvPr/>
        </p:nvCxnSpPr>
        <p:spPr>
          <a:xfrm flipH="1" flipV="1">
            <a:off x="9136721" y="2984062"/>
            <a:ext cx="199068" cy="2067480"/>
          </a:xfrm>
          <a:prstGeom prst="line">
            <a:avLst/>
          </a:prstGeom>
          <a:ln w="15875">
            <a:solidFill>
              <a:srgbClr val="3EF3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本框 100"/>
          <p:cNvSpPr txBox="1"/>
          <p:nvPr/>
        </p:nvSpPr>
        <p:spPr>
          <a:xfrm>
            <a:off x="159248" y="2480163"/>
            <a:ext cx="5228961" cy="1940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Connect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时候每个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Vin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查询</a:t>
            </a:r>
            <a:r>
              <a:rPr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lastValue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，内存数组缓存</a:t>
            </a:r>
            <a:r>
              <a:rPr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ColumnValue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[][]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，一维索引是</a:t>
            </a:r>
            <a:r>
              <a:rPr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vinNum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，二维索引是</a:t>
            </a:r>
            <a:r>
              <a:rPr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columnIndex</a:t>
            </a:r>
            <a:endParaRPr lang="en-US" altLang="zh-CN" sz="14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根据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Vin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编号索引数组具体位置，根据</a:t>
            </a:r>
            <a:r>
              <a:rPr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RequestColumns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中的列编号定位具体的</a:t>
            </a:r>
            <a:r>
              <a:rPr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ColumnValue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，避免多次调用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Map&lt;</a:t>
            </a:r>
            <a:r>
              <a:rPr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String,ColumnValue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&gt;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的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get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方法</a:t>
            </a:r>
            <a:endParaRPr lang="en-US" altLang="zh-CN" sz="14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4993" y="4303848"/>
            <a:ext cx="6994492" cy="23639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4993" y="5584654"/>
            <a:ext cx="7002187" cy="10831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140964" y="4303847"/>
            <a:ext cx="2366216" cy="12808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4993" y="4324700"/>
            <a:ext cx="8402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 err="1">
                <a:solidFill>
                  <a:schemeClr val="accent2"/>
                </a:solidFill>
              </a:rPr>
              <a:t>HeapMemroy</a:t>
            </a:r>
            <a:endParaRPr kumimoji="1" lang="en-US" altLang="zh-CN" sz="800" dirty="0" err="1">
              <a:solidFill>
                <a:schemeClr val="accent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75553" y="4303848"/>
            <a:ext cx="864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 err="1">
                <a:solidFill>
                  <a:schemeClr val="accent2"/>
                </a:solidFill>
              </a:rPr>
              <a:t>DirectMemroy</a:t>
            </a:r>
            <a:endParaRPr kumimoji="1" lang="en-US" altLang="zh-CN" sz="800" dirty="0" err="1">
              <a:solidFill>
                <a:schemeClr val="accent2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5233" y="5646642"/>
            <a:ext cx="386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accent2"/>
                </a:solidFill>
              </a:rPr>
              <a:t>Disk</a:t>
            </a:r>
            <a:endParaRPr kumimoji="1" lang="en-US" altLang="zh-CN" sz="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16623" y="4655093"/>
            <a:ext cx="380233" cy="813106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211331" y="4892369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</a:rPr>
              <a:t>Int</a:t>
            </a:r>
            <a:endParaRPr kumimoji="1" lang="en-US" altLang="zh-CN" sz="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800" dirty="0">
                <a:solidFill>
                  <a:schemeClr val="bg1"/>
                </a:solidFill>
              </a:rPr>
              <a:t>File2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363602" y="4655093"/>
            <a:ext cx="380233" cy="8131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363602" y="4929066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File1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22136" y="4668912"/>
            <a:ext cx="380233" cy="8131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908815" y="4931262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File2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695471" y="4668912"/>
            <a:ext cx="380233" cy="813106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687775" y="4906188"/>
            <a:ext cx="418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</a:rPr>
              <a:t>Int</a:t>
            </a:r>
            <a:endParaRPr kumimoji="1" lang="en-US" altLang="zh-CN" sz="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800" dirty="0" err="1">
                <a:solidFill>
                  <a:schemeClr val="bg1"/>
                </a:solidFill>
              </a:rPr>
              <a:t>Filen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22260" y="5787717"/>
            <a:ext cx="380233" cy="8131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722260" y="6061690"/>
            <a:ext cx="4187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 err="1">
                <a:solidFill>
                  <a:schemeClr val="bg1"/>
                </a:solidFill>
              </a:rPr>
              <a:t>Filen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20184" y="6057816"/>
            <a:ext cx="4667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……..</a:t>
            </a:r>
            <a:endParaRPr kumimoji="1"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074401" y="4754521"/>
            <a:ext cx="877146" cy="2355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err="1"/>
              <a:t>SchemaFile</a:t>
            </a:r>
            <a:endParaRPr kumimoji="1" lang="en-US" altLang="zh-CN" sz="1000" dirty="0"/>
          </a:p>
        </p:txBody>
      </p:sp>
      <p:sp>
        <p:nvSpPr>
          <p:cNvPr id="46" name="矩形 45"/>
          <p:cNvSpPr/>
          <p:nvPr/>
        </p:nvSpPr>
        <p:spPr>
          <a:xfrm>
            <a:off x="2159287" y="4746188"/>
            <a:ext cx="877146" cy="2355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err="1"/>
              <a:t>IndexFile</a:t>
            </a:r>
            <a:endParaRPr kumimoji="1" lang="en-US" altLang="zh-CN" sz="1000" dirty="0"/>
          </a:p>
        </p:txBody>
      </p:sp>
      <p:sp>
        <p:nvSpPr>
          <p:cNvPr id="54" name="下弧形箭头 53"/>
          <p:cNvSpPr/>
          <p:nvPr/>
        </p:nvSpPr>
        <p:spPr>
          <a:xfrm rot="16200000">
            <a:off x="-26822" y="5277283"/>
            <a:ext cx="973349" cy="626055"/>
          </a:xfrm>
          <a:prstGeom prst="curved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35025" y="4655093"/>
            <a:ext cx="380233" cy="813106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729814" y="4920569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</a:rPr>
              <a:t>Int</a:t>
            </a:r>
            <a:endParaRPr kumimoji="1" lang="en-US" altLang="zh-CN" sz="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800" dirty="0">
                <a:solidFill>
                  <a:schemeClr val="bg1"/>
                </a:solidFill>
              </a:rPr>
              <a:t>File1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371164" y="4907695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……..</a:t>
            </a:r>
            <a:endParaRPr kumimoji="1"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884902" y="4668912"/>
            <a:ext cx="380233" cy="8131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6871581" y="4931262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 err="1">
                <a:solidFill>
                  <a:schemeClr val="bg1"/>
                </a:solidFill>
              </a:rPr>
              <a:t>Filex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248869" y="5787717"/>
            <a:ext cx="380233" cy="8131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3177535" y="6043807"/>
            <a:ext cx="522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Filex+1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126564" y="4754299"/>
            <a:ext cx="877146" cy="2355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err="1"/>
              <a:t>VinDictFile</a:t>
            </a:r>
            <a:endParaRPr kumimoji="1" lang="en-US" altLang="zh-CN" sz="1000" dirty="0"/>
          </a:p>
        </p:txBody>
      </p:sp>
      <p:sp>
        <p:nvSpPr>
          <p:cNvPr id="64" name="矩形 63"/>
          <p:cNvSpPr/>
          <p:nvPr/>
        </p:nvSpPr>
        <p:spPr>
          <a:xfrm>
            <a:off x="2159051" y="5147365"/>
            <a:ext cx="713849" cy="26771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vin1Last</a:t>
            </a:r>
            <a:endParaRPr kumimoji="1" lang="zh-CN" altLang="en-US" sz="1000" dirty="0"/>
          </a:p>
        </p:txBody>
      </p:sp>
      <p:sp>
        <p:nvSpPr>
          <p:cNvPr id="65" name="矩形 64"/>
          <p:cNvSpPr/>
          <p:nvPr/>
        </p:nvSpPr>
        <p:spPr>
          <a:xfrm>
            <a:off x="2875156" y="5143664"/>
            <a:ext cx="713849" cy="26771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vin2Last</a:t>
            </a:r>
            <a:endParaRPr kumimoji="1" lang="zh-CN" altLang="en-US" sz="1000" dirty="0"/>
          </a:p>
        </p:txBody>
      </p:sp>
      <p:sp>
        <p:nvSpPr>
          <p:cNvPr id="66" name="矩形 65"/>
          <p:cNvSpPr/>
          <p:nvPr/>
        </p:nvSpPr>
        <p:spPr>
          <a:xfrm>
            <a:off x="3592839" y="5147365"/>
            <a:ext cx="465504" cy="26771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……</a:t>
            </a:r>
            <a:endParaRPr kumimoji="1" lang="zh-CN" altLang="en-US" sz="1000" dirty="0"/>
          </a:p>
        </p:txBody>
      </p:sp>
      <p:sp>
        <p:nvSpPr>
          <p:cNvPr id="67" name="矩形 66"/>
          <p:cNvSpPr/>
          <p:nvPr/>
        </p:nvSpPr>
        <p:spPr>
          <a:xfrm>
            <a:off x="4064433" y="5143665"/>
            <a:ext cx="917826" cy="2714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vin5000Last</a:t>
            </a:r>
            <a:endParaRPr kumimoji="1" lang="zh-CN" altLang="en-US" sz="1000" dirty="0"/>
          </a:p>
        </p:txBody>
      </p:sp>
      <p:sp>
        <p:nvSpPr>
          <p:cNvPr id="2" name="文本框 1"/>
          <p:cNvSpPr txBox="1"/>
          <p:nvPr/>
        </p:nvSpPr>
        <p:spPr>
          <a:xfrm>
            <a:off x="3052101" y="519113"/>
            <a:ext cx="608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读方案</a:t>
            </a:r>
            <a:r>
              <a:rPr lang="en-US" altLang="zh-CN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-</a:t>
            </a:r>
            <a:r>
              <a:rPr kumimoji="1" lang="en-US" altLang="zh-CN" sz="3600" dirty="0" err="1">
                <a:solidFill>
                  <a:schemeClr val="bg1"/>
                </a:solidFill>
              </a:rPr>
              <a:t>Timerange</a:t>
            </a:r>
            <a:endParaRPr kumimoji="1"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07032" y="4022582"/>
            <a:ext cx="4338144" cy="17959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696770" y="6094634"/>
            <a:ext cx="4375173" cy="6391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807493" y="5370211"/>
            <a:ext cx="819627" cy="28620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863769" y="5390520"/>
            <a:ext cx="763351" cy="24622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10double</a:t>
            </a:r>
            <a:endParaRPr kumimoji="1"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35342" y="5370211"/>
            <a:ext cx="819627" cy="28620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710667" y="5393124"/>
            <a:ext cx="689612" cy="24622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10String</a:t>
            </a:r>
            <a:endParaRPr kumimoji="1"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458157" y="5370211"/>
            <a:ext cx="819627" cy="28620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286006" y="5370211"/>
            <a:ext cx="819627" cy="28620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361331" y="5393124"/>
            <a:ext cx="689612" cy="24622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10String</a:t>
            </a:r>
            <a:endParaRPr kumimoji="1"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113855" y="5363592"/>
            <a:ext cx="819627" cy="28620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189180" y="5386505"/>
            <a:ext cx="742511" cy="24622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…………</a:t>
            </a:r>
            <a:endParaRPr kumimoji="1"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501679" y="5393124"/>
            <a:ext cx="763351" cy="24622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10double</a:t>
            </a:r>
            <a:endParaRPr kumimoji="1"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807493" y="4756943"/>
            <a:ext cx="819627" cy="28620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863769" y="4777252"/>
            <a:ext cx="713657" cy="24622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column1</a:t>
            </a:r>
            <a:endParaRPr kumimoji="1"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635342" y="4756943"/>
            <a:ext cx="819627" cy="28620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8710667" y="4779856"/>
            <a:ext cx="713657" cy="24622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column2</a:t>
            </a:r>
            <a:endParaRPr kumimoji="1"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458157" y="4756943"/>
            <a:ext cx="819627" cy="28620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0286006" y="4756943"/>
            <a:ext cx="819627" cy="28620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0305251" y="4792369"/>
            <a:ext cx="801771" cy="24622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column10</a:t>
            </a:r>
            <a:endParaRPr kumimoji="1"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475604" y="4773237"/>
            <a:ext cx="742511" cy="24622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…………</a:t>
            </a:r>
            <a:endParaRPr kumimoji="1" lang="en-US" altLang="zh-CN" sz="1000" dirty="0">
              <a:solidFill>
                <a:schemeClr val="bg1"/>
              </a:solidFill>
            </a:endParaRPr>
          </a:p>
        </p:txBody>
      </p:sp>
      <p:cxnSp>
        <p:nvCxnSpPr>
          <p:cNvPr id="40" name="直线连接符 39"/>
          <p:cNvCxnSpPr/>
          <p:nvPr/>
        </p:nvCxnSpPr>
        <p:spPr>
          <a:xfrm flipV="1">
            <a:off x="7804304" y="4425746"/>
            <a:ext cx="0" cy="320442"/>
          </a:xfrm>
          <a:prstGeom prst="line">
            <a:avLst/>
          </a:prstGeom>
          <a:ln w="15875">
            <a:solidFill>
              <a:srgbClr val="3EF3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 flipV="1">
            <a:off x="8627120" y="5039260"/>
            <a:ext cx="2499147" cy="324332"/>
          </a:xfrm>
          <a:prstGeom prst="line">
            <a:avLst/>
          </a:prstGeom>
          <a:ln w="15875">
            <a:solidFill>
              <a:srgbClr val="3EF3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7795081" y="4144064"/>
            <a:ext cx="819627" cy="2862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7933197" y="4166977"/>
            <a:ext cx="593432" cy="24622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value1</a:t>
            </a:r>
            <a:endParaRPr kumimoji="1"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622930" y="4144064"/>
            <a:ext cx="819627" cy="2862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8745458" y="4158997"/>
            <a:ext cx="593432" cy="24622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value2</a:t>
            </a:r>
            <a:endParaRPr kumimoji="1"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445745" y="4144064"/>
            <a:ext cx="819627" cy="2862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0273594" y="4144064"/>
            <a:ext cx="819627" cy="2862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10398305" y="4170921"/>
            <a:ext cx="801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err="1">
                <a:solidFill>
                  <a:schemeClr val="bg1"/>
                </a:solidFill>
              </a:rPr>
              <a:t>valuen</a:t>
            </a:r>
            <a:endParaRPr kumimoji="1"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463192" y="4160358"/>
            <a:ext cx="742511" cy="24622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…………</a:t>
            </a:r>
            <a:endParaRPr kumimoji="1" lang="en-US" altLang="zh-CN" sz="1000" dirty="0">
              <a:solidFill>
                <a:schemeClr val="bg1"/>
              </a:solidFill>
            </a:endParaRPr>
          </a:p>
        </p:txBody>
      </p:sp>
      <p:cxnSp>
        <p:nvCxnSpPr>
          <p:cNvPr id="53" name="直线连接符 52"/>
          <p:cNvCxnSpPr/>
          <p:nvPr/>
        </p:nvCxnSpPr>
        <p:spPr>
          <a:xfrm flipV="1">
            <a:off x="8614708" y="4426381"/>
            <a:ext cx="2499147" cy="324332"/>
          </a:xfrm>
          <a:prstGeom prst="line">
            <a:avLst/>
          </a:prstGeom>
          <a:ln w="15875">
            <a:solidFill>
              <a:srgbClr val="3EF3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11266123" y="4175746"/>
            <a:ext cx="5886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00" dirty="0">
                <a:solidFill>
                  <a:schemeClr val="accent2"/>
                </a:solidFill>
              </a:rPr>
              <a:t>文件结构</a:t>
            </a:r>
            <a:endParaRPr kumimoji="1" lang="zh-CN" altLang="en-US" sz="800" dirty="0">
              <a:solidFill>
                <a:schemeClr val="accent2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811682" y="6231244"/>
            <a:ext cx="819627" cy="2862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7949798" y="6254157"/>
            <a:ext cx="487634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40int</a:t>
            </a:r>
            <a:endParaRPr kumimoji="1"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639531" y="6231244"/>
            <a:ext cx="819627" cy="2862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8762059" y="6246177"/>
            <a:ext cx="487634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40int</a:t>
            </a:r>
            <a:endParaRPr kumimoji="1"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9462346" y="6231244"/>
            <a:ext cx="819627" cy="2862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10290195" y="6231244"/>
            <a:ext cx="819627" cy="2862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10318368" y="6230312"/>
            <a:ext cx="801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…………</a:t>
            </a:r>
            <a:endParaRPr kumimoji="1"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610445" y="6254157"/>
            <a:ext cx="487634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40int</a:t>
            </a:r>
            <a:endParaRPr kumimoji="1"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1304267" y="6161823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accent2"/>
                </a:solidFill>
              </a:rPr>
              <a:t>int</a:t>
            </a:r>
            <a:r>
              <a:rPr kumimoji="1" lang="zh-CN" altLang="en-US" sz="800" dirty="0">
                <a:solidFill>
                  <a:schemeClr val="accent2"/>
                </a:solidFill>
              </a:rPr>
              <a:t>文件结构</a:t>
            </a:r>
            <a:endParaRPr kumimoji="1" lang="zh-CN" altLang="en-US" sz="800" dirty="0">
              <a:solidFill>
                <a:schemeClr val="accent2"/>
              </a:solidFill>
            </a:endParaRPr>
          </a:p>
        </p:txBody>
      </p:sp>
      <p:sp>
        <p:nvSpPr>
          <p:cNvPr id="83" name="右大括号 82"/>
          <p:cNvSpPr/>
          <p:nvPr/>
        </p:nvSpPr>
        <p:spPr>
          <a:xfrm rot="5400000">
            <a:off x="8507158" y="4946070"/>
            <a:ext cx="213780" cy="1657017"/>
          </a:xfrm>
          <a:prstGeom prst="rightBrace">
            <a:avLst>
              <a:gd name="adj1" fmla="val 8333"/>
              <a:gd name="adj2" fmla="val 51408"/>
            </a:avLst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4" name="文本框 83"/>
          <p:cNvSpPr txBox="1"/>
          <p:nvPr/>
        </p:nvSpPr>
        <p:spPr>
          <a:xfrm>
            <a:off x="8419241" y="5860290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 err="1">
                <a:solidFill>
                  <a:srgbClr val="FF0000"/>
                </a:solidFill>
              </a:rPr>
              <a:t>vinA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85" name="右大括号 84"/>
          <p:cNvSpPr/>
          <p:nvPr/>
        </p:nvSpPr>
        <p:spPr>
          <a:xfrm rot="5400000">
            <a:off x="10178456" y="4985884"/>
            <a:ext cx="213780" cy="1657017"/>
          </a:xfrm>
          <a:prstGeom prst="rightBrace">
            <a:avLst>
              <a:gd name="adj1" fmla="val 8333"/>
              <a:gd name="adj2" fmla="val 51408"/>
            </a:avLst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10061203" y="5880993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 err="1">
                <a:solidFill>
                  <a:srgbClr val="FF0000"/>
                </a:solidFill>
              </a:rPr>
              <a:t>vinB</a:t>
            </a:r>
            <a:endParaRPr kumimoji="1"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-70376" y="5406147"/>
            <a:ext cx="1004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connect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901130" y="3048328"/>
            <a:ext cx="819627" cy="28620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文本框 92"/>
          <p:cNvSpPr txBox="1"/>
          <p:nvPr/>
        </p:nvSpPr>
        <p:spPr>
          <a:xfrm>
            <a:off x="6957406" y="3068637"/>
            <a:ext cx="763351" cy="24622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10double</a:t>
            </a:r>
            <a:endParaRPr kumimoji="1"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728979" y="3048328"/>
            <a:ext cx="819627" cy="28620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文本框 97"/>
          <p:cNvSpPr txBox="1"/>
          <p:nvPr/>
        </p:nvSpPr>
        <p:spPr>
          <a:xfrm>
            <a:off x="7804304" y="3071241"/>
            <a:ext cx="689612" cy="24622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10String</a:t>
            </a:r>
            <a:endParaRPr kumimoji="1" lang="en-US" altLang="zh-CN" sz="1000" dirty="0">
              <a:solidFill>
                <a:schemeClr val="bg1"/>
              </a:solidFill>
            </a:endParaRPr>
          </a:p>
        </p:txBody>
      </p:sp>
      <p:cxnSp>
        <p:nvCxnSpPr>
          <p:cNvPr id="99" name="直线连接符 98"/>
          <p:cNvCxnSpPr/>
          <p:nvPr/>
        </p:nvCxnSpPr>
        <p:spPr>
          <a:xfrm flipH="1" flipV="1">
            <a:off x="8570358" y="3317462"/>
            <a:ext cx="884610" cy="2075661"/>
          </a:xfrm>
          <a:prstGeom prst="line">
            <a:avLst/>
          </a:prstGeom>
          <a:ln w="15875">
            <a:solidFill>
              <a:srgbClr val="3EF3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连接符 112"/>
          <p:cNvCxnSpPr/>
          <p:nvPr/>
        </p:nvCxnSpPr>
        <p:spPr>
          <a:xfrm flipH="1" flipV="1">
            <a:off x="6896957" y="3340375"/>
            <a:ext cx="907347" cy="2023217"/>
          </a:xfrm>
          <a:prstGeom prst="line">
            <a:avLst/>
          </a:prstGeom>
          <a:ln w="15875">
            <a:solidFill>
              <a:srgbClr val="3EF3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115"/>
          <p:cNvSpPr/>
          <p:nvPr/>
        </p:nvSpPr>
        <p:spPr>
          <a:xfrm>
            <a:off x="7717900" y="2201170"/>
            <a:ext cx="1252098" cy="28365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string</a:t>
            </a:r>
            <a:endParaRPr kumimoji="1" lang="zh-CN" altLang="en-US" sz="1000" dirty="0"/>
          </a:p>
        </p:txBody>
      </p:sp>
      <p:sp>
        <p:nvSpPr>
          <p:cNvPr id="117" name="矩形 116"/>
          <p:cNvSpPr/>
          <p:nvPr/>
        </p:nvSpPr>
        <p:spPr>
          <a:xfrm>
            <a:off x="8969998" y="2203518"/>
            <a:ext cx="1252098" cy="28365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err="1"/>
              <a:t>bigstring</a:t>
            </a:r>
            <a:endParaRPr kumimoji="1" lang="zh-CN" altLang="en-US" sz="1000" dirty="0"/>
          </a:p>
        </p:txBody>
      </p:sp>
      <p:cxnSp>
        <p:nvCxnSpPr>
          <p:cNvPr id="118" name="直线连接符 117"/>
          <p:cNvCxnSpPr/>
          <p:nvPr/>
        </p:nvCxnSpPr>
        <p:spPr>
          <a:xfrm flipV="1">
            <a:off x="7731127" y="2505137"/>
            <a:ext cx="7075" cy="529105"/>
          </a:xfrm>
          <a:prstGeom prst="line">
            <a:avLst/>
          </a:prstGeom>
          <a:ln w="15875">
            <a:solidFill>
              <a:srgbClr val="3EF3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20"/>
          <p:cNvCxnSpPr/>
          <p:nvPr/>
        </p:nvCxnSpPr>
        <p:spPr>
          <a:xfrm flipV="1">
            <a:off x="8542821" y="2502026"/>
            <a:ext cx="1688671" cy="532209"/>
          </a:xfrm>
          <a:prstGeom prst="line">
            <a:avLst/>
          </a:prstGeom>
          <a:ln w="15875">
            <a:solidFill>
              <a:srgbClr val="3EF3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本框 123"/>
          <p:cNvSpPr txBox="1"/>
          <p:nvPr/>
        </p:nvSpPr>
        <p:spPr>
          <a:xfrm>
            <a:off x="9376111" y="1966621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2</a:t>
            </a:r>
            <a:r>
              <a:rPr kumimoji="1" lang="zh-CN" altLang="en-US" sz="1000" dirty="0">
                <a:solidFill>
                  <a:schemeClr val="bg1"/>
                </a:solidFill>
              </a:rPr>
              <a:t>列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8194634" y="197820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8</a:t>
            </a:r>
            <a:r>
              <a:rPr kumimoji="1" lang="zh-CN" altLang="en-US" sz="1000" dirty="0">
                <a:solidFill>
                  <a:schemeClr val="bg1"/>
                </a:solidFill>
              </a:rPr>
              <a:t>列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26" name="小标题"/>
          <p:cNvSpPr txBox="1"/>
          <p:nvPr/>
        </p:nvSpPr>
        <p:spPr>
          <a:xfrm>
            <a:off x="846488" y="1909405"/>
            <a:ext cx="5720595" cy="100373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Timerange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1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分钟，一个</a:t>
            </a:r>
            <a:r>
              <a:rPr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MapIndex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可以覆盖，大部分情况下一次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IO</a:t>
            </a:r>
            <a:endParaRPr lang="en-US" altLang="zh-CN" sz="14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String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大列单独处理，单词读取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IO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数据量变小，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30+k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-&gt; 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小于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18k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22w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-&gt; 47w</a:t>
            </a:r>
            <a:endParaRPr lang="en-US" altLang="zh-CN" sz="14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70186" y="509588"/>
            <a:ext cx="715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读方案</a:t>
            </a:r>
            <a:r>
              <a:rPr lang="en-US" altLang="zh-CN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-</a:t>
            </a:r>
            <a:r>
              <a:rPr kumimoji="1" lang="en-US" altLang="zh-CN" sz="3600" dirty="0" err="1">
                <a:solidFill>
                  <a:schemeClr val="bg1"/>
                </a:solidFill>
              </a:rPr>
              <a:t>AggQuery</a:t>
            </a:r>
            <a:r>
              <a:rPr kumimoji="1" lang="en-US" altLang="zh-CN" sz="3600" dirty="0">
                <a:solidFill>
                  <a:schemeClr val="bg1"/>
                </a:solidFill>
              </a:rPr>
              <a:t>/</a:t>
            </a:r>
            <a:r>
              <a:rPr kumimoji="1" lang="en-US" altLang="zh-CN" sz="3600" dirty="0" err="1">
                <a:solidFill>
                  <a:schemeClr val="bg1"/>
                </a:solidFill>
              </a:rPr>
              <a:t>Downsmple</a:t>
            </a:r>
            <a:endParaRPr kumimoji="1"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5980714" y="5039136"/>
            <a:ext cx="3839845" cy="1370330"/>
          </a:xfrm>
          <a:prstGeom prst="rect">
            <a:avLst/>
          </a:prstGeom>
          <a:noFill/>
          <a:ln w="28575" cmpd="dbl">
            <a:solidFill>
              <a:srgbClr val="3EF3FD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文本框 151"/>
          <p:cNvSpPr txBox="1"/>
          <p:nvPr/>
        </p:nvSpPr>
        <p:spPr>
          <a:xfrm>
            <a:off x="8847405" y="4268306"/>
            <a:ext cx="15360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 err="1">
                <a:solidFill>
                  <a:schemeClr val="bg1"/>
                </a:solidFill>
                <a:sym typeface="+mn-ea"/>
              </a:rPr>
              <a:t>AggQuery</a:t>
            </a:r>
            <a:endParaRPr kumimoji="1" lang="en-US" altLang="zh-CN" sz="1600" dirty="0" err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1449935" y="3741593"/>
            <a:ext cx="923082" cy="2380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154" name="矩形 153"/>
          <p:cNvSpPr/>
          <p:nvPr/>
        </p:nvSpPr>
        <p:spPr>
          <a:xfrm>
            <a:off x="2360112" y="3741594"/>
            <a:ext cx="852688" cy="2380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155" name="矩形 154"/>
          <p:cNvSpPr/>
          <p:nvPr/>
        </p:nvSpPr>
        <p:spPr>
          <a:xfrm>
            <a:off x="3212801" y="3741593"/>
            <a:ext cx="910176" cy="2380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………</a:t>
            </a:r>
            <a:endParaRPr kumimoji="1" lang="zh-CN" altLang="en-US" sz="1000" dirty="0"/>
          </a:p>
        </p:txBody>
      </p:sp>
      <p:sp>
        <p:nvSpPr>
          <p:cNvPr id="156" name="矩形 155"/>
          <p:cNvSpPr/>
          <p:nvPr/>
        </p:nvSpPr>
        <p:spPr>
          <a:xfrm>
            <a:off x="4135882" y="3741593"/>
            <a:ext cx="839784" cy="2380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157" name="矩形 156"/>
          <p:cNvSpPr/>
          <p:nvPr/>
        </p:nvSpPr>
        <p:spPr>
          <a:xfrm>
            <a:off x="1010181" y="3739059"/>
            <a:ext cx="439754" cy="2380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158" name="矩形 157"/>
          <p:cNvSpPr/>
          <p:nvPr/>
        </p:nvSpPr>
        <p:spPr>
          <a:xfrm>
            <a:off x="4972268" y="3737222"/>
            <a:ext cx="592975" cy="246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159" name="文本框 158"/>
          <p:cNvSpPr txBox="1"/>
          <p:nvPr/>
        </p:nvSpPr>
        <p:spPr>
          <a:xfrm>
            <a:off x="597246" y="434275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err="1">
                <a:solidFill>
                  <a:schemeClr val="bg1"/>
                </a:solidFill>
              </a:rPr>
              <a:t>timeLower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cxnSp>
        <p:nvCxnSpPr>
          <p:cNvPr id="162" name="直线箭头连接符 161"/>
          <p:cNvCxnSpPr>
            <a:stCxn id="159" idx="0"/>
          </p:cNvCxnSpPr>
          <p:nvPr/>
        </p:nvCxnSpPr>
        <p:spPr>
          <a:xfrm flipV="1">
            <a:off x="1010180" y="3987173"/>
            <a:ext cx="0" cy="3555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文本框 166"/>
          <p:cNvSpPr txBox="1"/>
          <p:nvPr/>
        </p:nvSpPr>
        <p:spPr>
          <a:xfrm>
            <a:off x="5160866" y="4350343"/>
            <a:ext cx="8290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err="1">
                <a:solidFill>
                  <a:schemeClr val="bg1"/>
                </a:solidFill>
              </a:rPr>
              <a:t>timeUpper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cxnSp>
        <p:nvCxnSpPr>
          <p:cNvPr id="168" name="直线箭头连接符 167"/>
          <p:cNvCxnSpPr>
            <a:stCxn id="167" idx="0"/>
          </p:cNvCxnSpPr>
          <p:nvPr/>
        </p:nvCxnSpPr>
        <p:spPr>
          <a:xfrm flipH="1" flipV="1">
            <a:off x="5573800" y="3994758"/>
            <a:ext cx="1603" cy="3555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本框 174"/>
          <p:cNvSpPr txBox="1"/>
          <p:nvPr/>
        </p:nvSpPr>
        <p:spPr>
          <a:xfrm>
            <a:off x="1437500" y="2967600"/>
            <a:ext cx="1325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</a:rPr>
              <a:t>从磁盘中读取的部分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1007372" y="2944891"/>
            <a:ext cx="439754" cy="2380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177" name="矩形 176"/>
          <p:cNvSpPr/>
          <p:nvPr/>
        </p:nvSpPr>
        <p:spPr>
          <a:xfrm>
            <a:off x="1007372" y="3307402"/>
            <a:ext cx="439754" cy="2380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178" name="文本框 177"/>
          <p:cNvSpPr txBox="1"/>
          <p:nvPr/>
        </p:nvSpPr>
        <p:spPr>
          <a:xfrm>
            <a:off x="1458827" y="3322741"/>
            <a:ext cx="196786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</a:rPr>
              <a:t>通过</a:t>
            </a:r>
            <a:r>
              <a:rPr kumimoji="1" lang="en-US" altLang="zh-CN" sz="1000" dirty="0">
                <a:solidFill>
                  <a:schemeClr val="bg1"/>
                </a:solidFill>
              </a:rPr>
              <a:t>AggBucket</a:t>
            </a:r>
            <a:r>
              <a:rPr kumimoji="1" lang="zh-CN" altLang="en-US" sz="1000" dirty="0">
                <a:solidFill>
                  <a:schemeClr val="accent2"/>
                </a:solidFill>
              </a:rPr>
              <a:t>减少</a:t>
            </a:r>
            <a:r>
              <a:rPr kumimoji="1" lang="zh-CN" altLang="en-US" sz="1000" dirty="0">
                <a:solidFill>
                  <a:schemeClr val="bg1"/>
                </a:solidFill>
              </a:rPr>
              <a:t>读取的部分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25" name="矩形 224"/>
          <p:cNvSpPr/>
          <p:nvPr/>
        </p:nvSpPr>
        <p:spPr>
          <a:xfrm>
            <a:off x="10436303" y="4080950"/>
            <a:ext cx="1536599" cy="136959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6" name="文本框 225"/>
          <p:cNvSpPr txBox="1"/>
          <p:nvPr/>
        </p:nvSpPr>
        <p:spPr>
          <a:xfrm>
            <a:off x="10411081" y="4133516"/>
            <a:ext cx="1685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+ </a:t>
            </a:r>
            <a:r>
              <a:rPr kumimoji="1" lang="en-US" altLang="zh-CN" sz="1000" dirty="0" err="1">
                <a:solidFill>
                  <a:schemeClr val="bg1"/>
                </a:solidFill>
              </a:rPr>
              <a:t>iMax:int</a:t>
            </a:r>
            <a:r>
              <a:rPr kumimoji="1" lang="en-US" altLang="zh-CN" sz="1000" dirty="0">
                <a:solidFill>
                  <a:schemeClr val="bg1"/>
                </a:solidFill>
              </a:rPr>
              <a:t>[40]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27" name="矩形 226"/>
          <p:cNvSpPr/>
          <p:nvPr/>
        </p:nvSpPr>
        <p:spPr>
          <a:xfrm>
            <a:off x="10436301" y="3805326"/>
            <a:ext cx="1555959" cy="268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8" name="文本框 227"/>
          <p:cNvSpPr txBox="1"/>
          <p:nvPr/>
        </p:nvSpPr>
        <p:spPr>
          <a:xfrm>
            <a:off x="10845655" y="3827759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err="1"/>
              <a:t>AggBucket</a:t>
            </a:r>
            <a:endParaRPr kumimoji="1" lang="zh-CN" altLang="en-US" sz="1000" dirty="0"/>
          </a:p>
        </p:txBody>
      </p:sp>
      <p:sp>
        <p:nvSpPr>
          <p:cNvPr id="229" name="文本框 228"/>
          <p:cNvSpPr txBox="1"/>
          <p:nvPr/>
        </p:nvSpPr>
        <p:spPr>
          <a:xfrm>
            <a:off x="10421977" y="4362249"/>
            <a:ext cx="1685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+ </a:t>
            </a:r>
            <a:r>
              <a:rPr kumimoji="1" lang="en-US" altLang="zh-CN" sz="1000" dirty="0" err="1">
                <a:solidFill>
                  <a:schemeClr val="bg1"/>
                </a:solidFill>
              </a:rPr>
              <a:t>iMin:int</a:t>
            </a:r>
            <a:r>
              <a:rPr kumimoji="1" lang="en-US" altLang="zh-CN" sz="1000" dirty="0">
                <a:solidFill>
                  <a:schemeClr val="bg1"/>
                </a:solidFill>
              </a:rPr>
              <a:t>[40]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10421977" y="4589698"/>
            <a:ext cx="1685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+ </a:t>
            </a:r>
            <a:r>
              <a:rPr kumimoji="1" lang="en-US" altLang="zh-CN" sz="1000" dirty="0" err="1">
                <a:solidFill>
                  <a:schemeClr val="bg1"/>
                </a:solidFill>
              </a:rPr>
              <a:t>iSum:long</a:t>
            </a:r>
            <a:r>
              <a:rPr kumimoji="1" lang="en-US" altLang="zh-CN" sz="1000" dirty="0">
                <a:solidFill>
                  <a:schemeClr val="bg1"/>
                </a:solidFill>
              </a:rPr>
              <a:t>[40]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10436301" y="4787871"/>
            <a:ext cx="1685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+ </a:t>
            </a:r>
            <a:r>
              <a:rPr kumimoji="1" lang="en-US" altLang="zh-CN" sz="1000" dirty="0" err="1">
                <a:solidFill>
                  <a:schemeClr val="bg1"/>
                </a:solidFill>
              </a:rPr>
              <a:t>dMax:double</a:t>
            </a:r>
            <a:r>
              <a:rPr kumimoji="1" lang="en-US" altLang="zh-CN" sz="1000" dirty="0">
                <a:solidFill>
                  <a:schemeClr val="bg1"/>
                </a:solidFill>
              </a:rPr>
              <a:t>[10]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10436706" y="4986044"/>
            <a:ext cx="1685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+ </a:t>
            </a:r>
            <a:r>
              <a:rPr kumimoji="1" lang="en-US" altLang="zh-CN" sz="1000" dirty="0" err="1">
                <a:solidFill>
                  <a:schemeClr val="bg1"/>
                </a:solidFill>
              </a:rPr>
              <a:t>dMin:double</a:t>
            </a:r>
            <a:r>
              <a:rPr kumimoji="1" lang="en-US" altLang="zh-CN" sz="1000" dirty="0">
                <a:solidFill>
                  <a:schemeClr val="bg1"/>
                </a:solidFill>
              </a:rPr>
              <a:t>[10]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33" name="文本框 232"/>
          <p:cNvSpPr txBox="1"/>
          <p:nvPr/>
        </p:nvSpPr>
        <p:spPr>
          <a:xfrm>
            <a:off x="10436301" y="5204328"/>
            <a:ext cx="1685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+ </a:t>
            </a:r>
            <a:r>
              <a:rPr kumimoji="1" lang="en-US" altLang="zh-CN" sz="1000" dirty="0" err="1">
                <a:solidFill>
                  <a:schemeClr val="bg1"/>
                </a:solidFill>
              </a:rPr>
              <a:t>dSum:double</a:t>
            </a:r>
            <a:r>
              <a:rPr kumimoji="1" lang="en-US" altLang="zh-CN" sz="1000" dirty="0">
                <a:solidFill>
                  <a:schemeClr val="bg1"/>
                </a:solidFill>
              </a:rPr>
              <a:t>[10]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cxnSp>
        <p:nvCxnSpPr>
          <p:cNvPr id="20" name="直接箭头连接符 19"/>
          <p:cNvCxnSpPr>
            <a:endCxn id="22" idx="3"/>
          </p:cNvCxnSpPr>
          <p:nvPr/>
        </p:nvCxnSpPr>
        <p:spPr>
          <a:xfrm flipH="1" flipV="1">
            <a:off x="8704530" y="3408516"/>
            <a:ext cx="1678277" cy="9995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231" idx="1"/>
            <a:endCxn id="22" idx="3"/>
          </p:cNvCxnSpPr>
          <p:nvPr/>
        </p:nvCxnSpPr>
        <p:spPr>
          <a:xfrm flipH="1" flipV="1">
            <a:off x="8704530" y="3408516"/>
            <a:ext cx="1731771" cy="15024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5917515" y="3052281"/>
            <a:ext cx="2787015" cy="7124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ym typeface="+mn-ea"/>
              </a:rPr>
              <a:t> return_max =Max(retrurn_max, AggBucket.max)</a:t>
            </a:r>
            <a:endParaRPr lang="en-US" altLang="zh-CN" sz="1200"/>
          </a:p>
        </p:txBody>
      </p:sp>
      <p:sp>
        <p:nvSpPr>
          <p:cNvPr id="23" name="圆角矩形 22"/>
          <p:cNvSpPr/>
          <p:nvPr/>
        </p:nvSpPr>
        <p:spPr>
          <a:xfrm>
            <a:off x="5917515" y="3816186"/>
            <a:ext cx="2787015" cy="7124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return_sum += AggBucket.sum</a:t>
            </a:r>
            <a:endParaRPr lang="en-US" altLang="zh-CN" sz="1200"/>
          </a:p>
        </p:txBody>
      </p:sp>
      <p:cxnSp>
        <p:nvCxnSpPr>
          <p:cNvPr id="25" name="直接箭头连接符 24"/>
          <p:cNvCxnSpPr>
            <a:endCxn id="23" idx="3"/>
          </p:cNvCxnSpPr>
          <p:nvPr/>
        </p:nvCxnSpPr>
        <p:spPr>
          <a:xfrm flipH="1" flipV="1">
            <a:off x="8704530" y="4172421"/>
            <a:ext cx="1689173" cy="12896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23" idx="3"/>
          </p:cNvCxnSpPr>
          <p:nvPr/>
        </p:nvCxnSpPr>
        <p:spPr>
          <a:xfrm flipH="1" flipV="1">
            <a:off x="8704530" y="4172421"/>
            <a:ext cx="1689173" cy="6918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588294" y="4813076"/>
            <a:ext cx="9507220" cy="18218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8284494" y="6083711"/>
            <a:ext cx="15360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dirty="0" err="1">
                <a:solidFill>
                  <a:schemeClr val="bg1"/>
                </a:solidFill>
                <a:sym typeface="+mn-ea"/>
              </a:rPr>
              <a:t>downSample</a:t>
            </a:r>
            <a:endParaRPr kumimoji="1" lang="en-US" altLang="zh-CN" sz="1600" dirty="0" err="1">
              <a:solidFill>
                <a:schemeClr val="bg1"/>
              </a:solidFill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440744" y="5770993"/>
            <a:ext cx="923082" cy="2380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55" name="矩形 54"/>
          <p:cNvSpPr/>
          <p:nvPr/>
        </p:nvSpPr>
        <p:spPr>
          <a:xfrm>
            <a:off x="2350921" y="5770994"/>
            <a:ext cx="852688" cy="23803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56" name="矩形 55"/>
          <p:cNvSpPr/>
          <p:nvPr/>
        </p:nvSpPr>
        <p:spPr>
          <a:xfrm>
            <a:off x="3203610" y="5770993"/>
            <a:ext cx="910176" cy="2380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………</a:t>
            </a:r>
            <a:endParaRPr kumimoji="1" lang="zh-CN" altLang="en-US" sz="1000" dirty="0"/>
          </a:p>
        </p:txBody>
      </p:sp>
      <p:sp>
        <p:nvSpPr>
          <p:cNvPr id="57" name="矩形 56"/>
          <p:cNvSpPr/>
          <p:nvPr/>
        </p:nvSpPr>
        <p:spPr>
          <a:xfrm>
            <a:off x="4126691" y="5770993"/>
            <a:ext cx="839784" cy="2380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58" name="矩形 57"/>
          <p:cNvSpPr/>
          <p:nvPr/>
        </p:nvSpPr>
        <p:spPr>
          <a:xfrm>
            <a:off x="1000990" y="5768459"/>
            <a:ext cx="439754" cy="2380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59" name="矩形 58"/>
          <p:cNvSpPr/>
          <p:nvPr/>
        </p:nvSpPr>
        <p:spPr>
          <a:xfrm>
            <a:off x="4963077" y="5766622"/>
            <a:ext cx="592975" cy="246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60" name="文本框 59"/>
          <p:cNvSpPr txBox="1"/>
          <p:nvPr/>
        </p:nvSpPr>
        <p:spPr>
          <a:xfrm>
            <a:off x="588055" y="637215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err="1">
                <a:solidFill>
                  <a:schemeClr val="bg1"/>
                </a:solidFill>
              </a:rPr>
              <a:t>timeLower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cxnSp>
        <p:nvCxnSpPr>
          <p:cNvPr id="61" name="直线箭头连接符 161"/>
          <p:cNvCxnSpPr>
            <a:stCxn id="60" idx="0"/>
          </p:cNvCxnSpPr>
          <p:nvPr/>
        </p:nvCxnSpPr>
        <p:spPr>
          <a:xfrm flipV="1">
            <a:off x="1001624" y="6016573"/>
            <a:ext cx="0" cy="3555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5151675" y="6379743"/>
            <a:ext cx="8290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err="1">
                <a:solidFill>
                  <a:schemeClr val="bg1"/>
                </a:solidFill>
              </a:rPr>
              <a:t>timeUpper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cxnSp>
        <p:nvCxnSpPr>
          <p:cNvPr id="63" name="直线箭头连接符 167"/>
          <p:cNvCxnSpPr>
            <a:stCxn id="62" idx="0"/>
          </p:cNvCxnSpPr>
          <p:nvPr/>
        </p:nvCxnSpPr>
        <p:spPr>
          <a:xfrm flipH="1" flipV="1">
            <a:off x="5564609" y="6024158"/>
            <a:ext cx="1603" cy="3555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1428309" y="4997000"/>
            <a:ext cx="1325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</a:rPr>
              <a:t>从磁盘中读取的部分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998181" y="4974291"/>
            <a:ext cx="439754" cy="2380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66" name="矩形 65"/>
          <p:cNvSpPr/>
          <p:nvPr/>
        </p:nvSpPr>
        <p:spPr>
          <a:xfrm>
            <a:off x="998181" y="5336802"/>
            <a:ext cx="439754" cy="2380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67" name="文本框 66"/>
          <p:cNvSpPr txBox="1"/>
          <p:nvPr/>
        </p:nvSpPr>
        <p:spPr>
          <a:xfrm>
            <a:off x="1449636" y="5352141"/>
            <a:ext cx="209486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</a:rPr>
              <a:t>通过</a:t>
            </a:r>
            <a:r>
              <a:rPr kumimoji="1" lang="en-US" altLang="zh-CN" sz="1000" dirty="0">
                <a:solidFill>
                  <a:schemeClr val="bg1"/>
                </a:solidFill>
              </a:rPr>
              <a:t>AggBucket</a:t>
            </a:r>
            <a:r>
              <a:rPr kumimoji="1" lang="zh-CN" altLang="en-US" sz="1000" dirty="0">
                <a:solidFill>
                  <a:schemeClr val="accent2"/>
                </a:solidFill>
              </a:rPr>
              <a:t>过滤不必要</a:t>
            </a:r>
            <a:r>
              <a:rPr kumimoji="1" lang="zh-CN" altLang="en-US" sz="1000" dirty="0">
                <a:solidFill>
                  <a:schemeClr val="bg1"/>
                </a:solidFill>
              </a:rPr>
              <a:t>的部分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cxnSp>
        <p:nvCxnSpPr>
          <p:cNvPr id="84" name="直接连接符 83"/>
          <p:cNvCxnSpPr/>
          <p:nvPr/>
        </p:nvCxnSpPr>
        <p:spPr>
          <a:xfrm flipV="1">
            <a:off x="4130959" y="5037231"/>
            <a:ext cx="1807845" cy="694055"/>
          </a:xfrm>
          <a:prstGeom prst="line">
            <a:avLst/>
          </a:prstGeom>
          <a:ln w="28575" cmpd="sng">
            <a:solidFill>
              <a:srgbClr val="3EF3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4182394" y="6037991"/>
            <a:ext cx="1909445" cy="428625"/>
          </a:xfrm>
          <a:prstGeom prst="line">
            <a:avLst/>
          </a:prstGeom>
          <a:ln w="28575" cmpd="sng">
            <a:solidFill>
              <a:srgbClr val="3EF3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流程图: 手动操作 85"/>
          <p:cNvSpPr/>
          <p:nvPr/>
        </p:nvSpPr>
        <p:spPr>
          <a:xfrm rot="16200000">
            <a:off x="5769894" y="5423311"/>
            <a:ext cx="1237615" cy="593725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filter</a:t>
            </a:r>
            <a:endParaRPr lang="en-US" altLang="zh-CN"/>
          </a:p>
        </p:txBody>
      </p:sp>
      <p:cxnSp>
        <p:nvCxnSpPr>
          <p:cNvPr id="88" name="直线箭头连接符 167"/>
          <p:cNvCxnSpPr>
            <a:stCxn id="86" idx="2"/>
            <a:endCxn id="90" idx="1"/>
          </p:cNvCxnSpPr>
          <p:nvPr/>
        </p:nvCxnSpPr>
        <p:spPr>
          <a:xfrm>
            <a:off x="6685564" y="5720491"/>
            <a:ext cx="744220" cy="3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圆角矩形 89"/>
          <p:cNvSpPr/>
          <p:nvPr/>
        </p:nvSpPr>
        <p:spPr>
          <a:xfrm>
            <a:off x="7429784" y="5453156"/>
            <a:ext cx="1556385" cy="540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Aggregator</a:t>
            </a:r>
            <a:endParaRPr lang="en-US" altLang="zh-CN"/>
          </a:p>
        </p:txBody>
      </p:sp>
      <p:sp>
        <p:nvSpPr>
          <p:cNvPr id="92" name="矩形 91"/>
          <p:cNvSpPr/>
          <p:nvPr/>
        </p:nvSpPr>
        <p:spPr>
          <a:xfrm>
            <a:off x="588294" y="2838222"/>
            <a:ext cx="9507220" cy="18178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左箭头 93"/>
          <p:cNvSpPr/>
          <p:nvPr/>
        </p:nvSpPr>
        <p:spPr>
          <a:xfrm rot="19391921">
            <a:off x="9647818" y="5369042"/>
            <a:ext cx="842837" cy="4628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12281" y="1371663"/>
            <a:ext cx="9856464" cy="1316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AggQuery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/</a:t>
            </a:r>
            <a:r>
              <a:rPr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downsamplequery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请求的一列数字列，块维度读取的时候无需读取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string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，减小单次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IO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读取数据</a:t>
            </a:r>
            <a:endParaRPr lang="en-US" altLang="zh-CN" sz="14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对于</a:t>
            </a:r>
            <a:r>
              <a:rPr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aggQuery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查询，大部分结果都从内存</a:t>
            </a:r>
            <a:r>
              <a:rPr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AggBucket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中获取到，耗时来自边界的两次文件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IO</a:t>
            </a:r>
            <a:endParaRPr lang="en-US" altLang="zh-CN" sz="14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对于</a:t>
            </a:r>
            <a:r>
              <a:rPr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downsample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，用</a:t>
            </a:r>
            <a:r>
              <a:rPr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aggBucket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过滤一些数据块，例如</a:t>
            </a:r>
            <a:r>
              <a:rPr lang="en-GB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CompareOp</a:t>
            </a:r>
            <a:r>
              <a:rPr lang="zh-CN" altLang="en-GB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为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GREATER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的时候，判断当前</a:t>
            </a:r>
            <a:r>
              <a:rPr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MapIndex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的最大值小于等于基准值，那么这个数据块即可被过滤</a:t>
            </a:r>
            <a:endParaRPr lang="en-US" altLang="zh-CN" sz="14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458840" y="2516023"/>
            <a:ext cx="6245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压缩方案</a:t>
            </a:r>
            <a:endParaRPr lang="en-US" altLang="zh-CN" sz="72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58840" y="3562463"/>
            <a:ext cx="6226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4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Compression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solutions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6372" y="2516023"/>
            <a:ext cx="1747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7200" dirty="0">
                <a:solidFill>
                  <a:schemeClr val="accent2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03.</a:t>
            </a:r>
            <a:endParaRPr lang="en-US" altLang="zh-CN" sz="7200" dirty="0">
              <a:solidFill>
                <a:schemeClr val="accent2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文本框 82"/>
          <p:cNvSpPr txBox="1"/>
          <p:nvPr/>
        </p:nvSpPr>
        <p:spPr>
          <a:xfrm>
            <a:off x="3052101" y="519113"/>
            <a:ext cx="6087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string</a:t>
            </a:r>
            <a:r>
              <a:rPr kumimoji="1" lang="zh-CN" altLang="en-US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类型压缩</a:t>
            </a:r>
            <a:endParaRPr kumimoji="1" lang="zh-CN" altLang="en-US" sz="36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2.0 75 SemiBold" pitchFamily="18" charset="-122"/>
              <a:ea typeface="Alibaba PuHuiTi 2.0 75 SemiBold" pitchFamily="18" charset="-122"/>
              <a:cs typeface="Alibaba PuHuiTi 2.0 75 SemiBold" pitchFamily="18" charset="-122"/>
            </a:endParaRPr>
          </a:p>
        </p:txBody>
      </p:sp>
      <p:sp>
        <p:nvSpPr>
          <p:cNvPr id="126" name="小标题"/>
          <p:cNvSpPr txBox="1"/>
          <p:nvPr/>
        </p:nvSpPr>
        <p:spPr>
          <a:xfrm>
            <a:off x="431165" y="1291590"/>
            <a:ext cx="1957070" cy="4476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可变长字典</a:t>
            </a:r>
            <a:r>
              <a:rPr lang="zh-CN" altLang="en-US" sz="16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编码</a:t>
            </a:r>
            <a:endParaRPr lang="zh-CN" altLang="en-US" sz="16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34920" y="1874520"/>
            <a:ext cx="6830060" cy="180086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534920" y="1874520"/>
            <a:ext cx="3236595" cy="5111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compressType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5771515" y="1874520"/>
            <a:ext cx="3593465" cy="5111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dictlength(variable &lt; 64)</a:t>
            </a:r>
            <a:endParaRPr lang="en-US" altLang="zh-CN"/>
          </a:p>
        </p:txBody>
      </p:sp>
      <p:sp>
        <p:nvSpPr>
          <p:cNvPr id="42" name="矩形 41"/>
          <p:cNvSpPr/>
          <p:nvPr/>
        </p:nvSpPr>
        <p:spPr>
          <a:xfrm>
            <a:off x="2534920" y="2385695"/>
            <a:ext cx="6830060" cy="64516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dict(variable)</a:t>
            </a:r>
            <a:endParaRPr lang="en-US" altLang="zh-CN"/>
          </a:p>
        </p:txBody>
      </p:sp>
      <p:sp>
        <p:nvSpPr>
          <p:cNvPr id="43" name="矩形 42"/>
          <p:cNvSpPr/>
          <p:nvPr/>
        </p:nvSpPr>
        <p:spPr>
          <a:xfrm>
            <a:off x="2534920" y="3030855"/>
            <a:ext cx="6830060" cy="64516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value index(depend dict length)</a:t>
            </a:r>
            <a:endParaRPr lang="en-US" altLang="zh-CN"/>
          </a:p>
        </p:txBody>
      </p:sp>
      <p:sp>
        <p:nvSpPr>
          <p:cNvPr id="44" name="圆角矩形 43"/>
          <p:cNvSpPr/>
          <p:nvPr/>
        </p:nvSpPr>
        <p:spPr>
          <a:xfrm>
            <a:off x="3033395" y="1054100"/>
            <a:ext cx="2359025" cy="704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/>
              <a:t>string :  2B</a:t>
            </a:r>
            <a:br>
              <a:rPr lang="en-US" altLang="zh-CN"/>
            </a:br>
            <a:r>
              <a:rPr lang="en-US" altLang="zh-CN"/>
              <a:t>int:  5</a:t>
            </a:r>
            <a:r>
              <a:rPr lang="en-US" altLang="zh-CN"/>
              <a:t>B</a:t>
            </a:r>
            <a:endParaRPr lang="en-US" altLang="zh-CN"/>
          </a:p>
        </p:txBody>
      </p:sp>
      <p:sp>
        <p:nvSpPr>
          <p:cNvPr id="45" name="矩形 44"/>
          <p:cNvSpPr/>
          <p:nvPr/>
        </p:nvSpPr>
        <p:spPr>
          <a:xfrm>
            <a:off x="2534920" y="2375535"/>
            <a:ext cx="652780" cy="644525"/>
          </a:xfrm>
          <a:prstGeom prst="rect">
            <a:avLst/>
          </a:prstGeom>
          <a:solidFill>
            <a:srgbClr val="41F3FD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len</a:t>
            </a:r>
            <a:endParaRPr lang="en-US" altLang="zh-CN"/>
          </a:p>
        </p:txBody>
      </p:sp>
      <p:sp>
        <p:nvSpPr>
          <p:cNvPr id="46" name="矩形 45"/>
          <p:cNvSpPr/>
          <p:nvPr/>
        </p:nvSpPr>
        <p:spPr>
          <a:xfrm>
            <a:off x="3187700" y="2375535"/>
            <a:ext cx="1501140" cy="644525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byte</a:t>
            </a:r>
            <a:endParaRPr lang="en-US" altLang="zh-CN"/>
          </a:p>
        </p:txBody>
      </p:sp>
      <p:sp>
        <p:nvSpPr>
          <p:cNvPr id="47" name="小标题"/>
          <p:cNvSpPr txBox="1"/>
          <p:nvPr/>
        </p:nvSpPr>
        <p:spPr>
          <a:xfrm>
            <a:off x="561340" y="3949700"/>
            <a:ext cx="1763395" cy="4476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zstd</a:t>
            </a:r>
            <a:endParaRPr lang="en-US" altLang="zh-CN" sz="16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506220" y="4457065"/>
            <a:ext cx="2272665" cy="17399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左大括号 48"/>
          <p:cNvSpPr/>
          <p:nvPr/>
        </p:nvSpPr>
        <p:spPr>
          <a:xfrm>
            <a:off x="1176655" y="4446270"/>
            <a:ext cx="315595" cy="180149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566545" y="4511040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column 1</a:t>
            </a:r>
            <a:endParaRPr lang="en-US" altLang="zh-CN" sz="1400"/>
          </a:p>
        </p:txBody>
      </p:sp>
      <p:sp>
        <p:nvSpPr>
          <p:cNvPr id="51" name="矩形 50"/>
          <p:cNvSpPr/>
          <p:nvPr/>
        </p:nvSpPr>
        <p:spPr>
          <a:xfrm>
            <a:off x="1566545" y="4784090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ym typeface="+mn-ea"/>
              </a:rPr>
              <a:t>column 2</a:t>
            </a:r>
            <a:endParaRPr lang="en-US" altLang="zh-CN" sz="1400"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566545" y="5049520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ym typeface="+mn-ea"/>
              </a:rPr>
              <a:t>column 3</a:t>
            </a:r>
            <a:endParaRPr lang="en-US" altLang="zh-CN" sz="1400"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566545" y="5322570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ym typeface="+mn-ea"/>
              </a:rPr>
              <a:t>column 4</a:t>
            </a:r>
            <a:endParaRPr lang="en-US" altLang="zh-CN" sz="1400"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566545" y="5592445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ym typeface="+mn-ea"/>
              </a:rPr>
              <a:t>column 5</a:t>
            </a:r>
            <a:endParaRPr lang="en-US" altLang="zh-CN" sz="1400"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731135" y="5669915"/>
            <a:ext cx="339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...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566545" y="5977890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ym typeface="+mn-ea"/>
              </a:rPr>
              <a:t>column 10</a:t>
            </a:r>
            <a:endParaRPr lang="en-US" altLang="zh-CN" sz="1400">
              <a:sym typeface="+mn-ea"/>
            </a:endParaRPr>
          </a:p>
        </p:txBody>
      </p:sp>
      <p:sp>
        <p:nvSpPr>
          <p:cNvPr id="67" name="右箭头 66"/>
          <p:cNvSpPr/>
          <p:nvPr/>
        </p:nvSpPr>
        <p:spPr>
          <a:xfrm>
            <a:off x="3828415" y="4448810"/>
            <a:ext cx="1753235" cy="294640"/>
          </a:xfrm>
          <a:prstGeom prst="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dict or none</a:t>
            </a:r>
            <a:endParaRPr lang="en-US" altLang="zh-CN" sz="1200"/>
          </a:p>
        </p:txBody>
      </p:sp>
      <p:sp>
        <p:nvSpPr>
          <p:cNvPr id="70" name="虚尾箭头 69"/>
          <p:cNvSpPr/>
          <p:nvPr/>
        </p:nvSpPr>
        <p:spPr>
          <a:xfrm>
            <a:off x="8212455" y="4909185"/>
            <a:ext cx="982345" cy="730250"/>
          </a:xfrm>
          <a:prstGeom prst="striped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zstd</a:t>
            </a:r>
            <a:endParaRPr lang="en-US" altLang="zh-CN"/>
          </a:p>
        </p:txBody>
      </p:sp>
      <p:sp>
        <p:nvSpPr>
          <p:cNvPr id="71" name="文本框 70"/>
          <p:cNvSpPr txBox="1"/>
          <p:nvPr/>
        </p:nvSpPr>
        <p:spPr>
          <a:xfrm>
            <a:off x="9453245" y="5090160"/>
            <a:ext cx="680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accent2"/>
                </a:solidFill>
              </a:rPr>
              <a:t>54%</a:t>
            </a:r>
            <a:endParaRPr lang="en-US" altLang="zh-CN" b="1">
              <a:solidFill>
                <a:schemeClr val="accent2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582920" y="4385310"/>
            <a:ext cx="2272665" cy="17399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5659755" y="4453890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column 1</a:t>
            </a:r>
            <a:endParaRPr lang="en-US" altLang="zh-CN" sz="1400"/>
          </a:p>
        </p:txBody>
      </p:sp>
      <p:sp>
        <p:nvSpPr>
          <p:cNvPr id="81" name="矩形 80"/>
          <p:cNvSpPr/>
          <p:nvPr/>
        </p:nvSpPr>
        <p:spPr>
          <a:xfrm>
            <a:off x="5659755" y="4719320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ym typeface="+mn-ea"/>
              </a:rPr>
              <a:t>column 2</a:t>
            </a:r>
            <a:endParaRPr lang="en-US" altLang="zh-CN" sz="1400">
              <a:sym typeface="+mn-ea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659755" y="4984750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ym typeface="+mn-ea"/>
              </a:rPr>
              <a:t>column 3</a:t>
            </a:r>
            <a:endParaRPr lang="en-US" altLang="zh-CN" sz="1400">
              <a:sym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659755" y="5257800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ym typeface="+mn-ea"/>
              </a:rPr>
              <a:t>column 4</a:t>
            </a:r>
            <a:endParaRPr lang="en-US" altLang="zh-CN" sz="1400">
              <a:sym typeface="+mn-ea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5659755" y="5530850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ym typeface="+mn-ea"/>
              </a:rPr>
              <a:t>column 5</a:t>
            </a:r>
            <a:endParaRPr lang="en-US" altLang="zh-CN" sz="1400">
              <a:sym typeface="+mn-ea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6564630" y="5530850"/>
            <a:ext cx="339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chemeClr val="bg1"/>
                </a:solidFill>
              </a:rPr>
              <a:t>...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5660390" y="5855335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ym typeface="+mn-ea"/>
              </a:rPr>
              <a:t>column 10</a:t>
            </a:r>
            <a:endParaRPr lang="en-US" altLang="zh-CN" sz="1400">
              <a:sym typeface="+mn-ea"/>
            </a:endParaRPr>
          </a:p>
        </p:txBody>
      </p:sp>
      <p:sp>
        <p:nvSpPr>
          <p:cNvPr id="89" name="右箭头 88"/>
          <p:cNvSpPr/>
          <p:nvPr/>
        </p:nvSpPr>
        <p:spPr>
          <a:xfrm>
            <a:off x="3824605" y="4883150"/>
            <a:ext cx="1753235" cy="294640"/>
          </a:xfrm>
          <a:prstGeom prst="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dict or none</a:t>
            </a:r>
            <a:endParaRPr lang="en-US" altLang="zh-CN" sz="1200"/>
          </a:p>
        </p:txBody>
      </p:sp>
      <p:sp>
        <p:nvSpPr>
          <p:cNvPr id="90" name="右箭头 89"/>
          <p:cNvSpPr/>
          <p:nvPr/>
        </p:nvSpPr>
        <p:spPr>
          <a:xfrm>
            <a:off x="3818255" y="5281295"/>
            <a:ext cx="1753235" cy="294640"/>
          </a:xfrm>
          <a:prstGeom prst="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dict or none</a:t>
            </a:r>
            <a:endParaRPr lang="en-US" altLang="zh-CN" sz="1200"/>
          </a:p>
        </p:txBody>
      </p:sp>
      <p:sp>
        <p:nvSpPr>
          <p:cNvPr id="91" name="右箭头 90"/>
          <p:cNvSpPr/>
          <p:nvPr/>
        </p:nvSpPr>
        <p:spPr>
          <a:xfrm>
            <a:off x="3843020" y="5688965"/>
            <a:ext cx="1753235" cy="294640"/>
          </a:xfrm>
          <a:prstGeom prst="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dict or none</a:t>
            </a:r>
            <a:endParaRPr lang="en-US" altLang="zh-CN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 animBg="1"/>
      <p:bldP spid="71" grpId="0"/>
      <p:bldP spid="73" grpId="0" animBg="1"/>
      <p:bldP spid="76" grpId="0" animBg="1"/>
      <p:bldP spid="81" grpId="0" animBg="1"/>
      <p:bldP spid="84" grpId="0" animBg="1"/>
      <p:bldP spid="85" grpId="0" animBg="1"/>
      <p:bldP spid="86" grpId="0" animBg="1"/>
      <p:bldP spid="87" grpId="0"/>
      <p:bldP spid="88" grpId="0" animBg="1"/>
      <p:bldP spid="89" grpId="0" animBg="1"/>
      <p:bldP spid="90" grpId="0" animBg="1"/>
      <p:bldP spid="91" grpId="0" animBg="1"/>
      <p:bldP spid="67" grpId="1" animBg="1"/>
      <p:bldP spid="70" grpId="1" animBg="1"/>
      <p:bldP spid="71" grpId="1"/>
      <p:bldP spid="73" grpId="1" animBg="1"/>
      <p:bldP spid="76" grpId="1" animBg="1"/>
      <p:bldP spid="81" grpId="1" animBg="1"/>
      <p:bldP spid="84" grpId="1" animBg="1"/>
      <p:bldP spid="85" grpId="1" animBg="1"/>
      <p:bldP spid="86" grpId="1" animBg="1"/>
      <p:bldP spid="87" grpId="1"/>
      <p:bldP spid="88" grpId="1" animBg="1"/>
      <p:bldP spid="89" grpId="1" animBg="1"/>
      <p:bldP spid="90" grpId="1" animBg="1"/>
      <p:bldP spid="9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63531" y="481013"/>
            <a:ext cx="6087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int,double</a:t>
            </a:r>
            <a:r>
              <a:rPr lang="zh-CN" altLang="en-US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压缩第一版方案</a:t>
            </a:r>
            <a:endParaRPr lang="zh-CN" altLang="en-US" sz="3600" b="1" dirty="0">
              <a:solidFill>
                <a:schemeClr val="bg1"/>
              </a:solidFill>
              <a:latin typeface="Alibaba PuHuiTi 2.0 75 SemiBold" pitchFamily="18" charset="-122"/>
              <a:ea typeface="Alibaba PuHuiTi 2.0 75 SemiBold" pitchFamily="18" charset="-122"/>
              <a:cs typeface="Alibaba PuHuiTi 2.0 75 SemiBold" pitchFamily="18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00125" y="1333500"/>
            <a:ext cx="3024505" cy="180149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大括号 24"/>
          <p:cNvSpPr/>
          <p:nvPr/>
        </p:nvSpPr>
        <p:spPr>
          <a:xfrm>
            <a:off x="670560" y="1330325"/>
            <a:ext cx="315595" cy="180149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-24130" y="2080895"/>
            <a:ext cx="5740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40</a:t>
            </a:r>
            <a:r>
              <a:rPr lang="zh-CN" altLang="en-US" sz="1400">
                <a:solidFill>
                  <a:schemeClr val="bg1"/>
                </a:solidFill>
              </a:rPr>
              <a:t>列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8" name="左大括号 27"/>
          <p:cNvSpPr/>
          <p:nvPr/>
        </p:nvSpPr>
        <p:spPr>
          <a:xfrm rot="16200000">
            <a:off x="2354580" y="1777365"/>
            <a:ext cx="315595" cy="302450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225040" y="3517265"/>
            <a:ext cx="680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230</a:t>
            </a:r>
            <a:r>
              <a:rPr lang="zh-CN" altLang="en-US" sz="1400">
                <a:solidFill>
                  <a:schemeClr val="bg1"/>
                </a:solidFill>
              </a:rPr>
              <a:t>行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4038600" y="1314450"/>
            <a:ext cx="2533015" cy="339725"/>
          </a:xfrm>
          <a:prstGeom prst="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delta-&gt;(dict,simple8b)</a:t>
            </a:r>
            <a:endParaRPr lang="en-US" altLang="zh-CN" sz="1200"/>
          </a:p>
        </p:txBody>
      </p:sp>
      <p:sp>
        <p:nvSpPr>
          <p:cNvPr id="31" name="矩形 30"/>
          <p:cNvSpPr/>
          <p:nvPr/>
        </p:nvSpPr>
        <p:spPr>
          <a:xfrm>
            <a:off x="1060450" y="1387475"/>
            <a:ext cx="285813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column 1</a:t>
            </a:r>
            <a:endParaRPr lang="en-US" altLang="zh-CN" sz="1400"/>
          </a:p>
        </p:txBody>
      </p:sp>
      <p:sp>
        <p:nvSpPr>
          <p:cNvPr id="33" name="矩形 32"/>
          <p:cNvSpPr/>
          <p:nvPr/>
        </p:nvSpPr>
        <p:spPr>
          <a:xfrm>
            <a:off x="1060450" y="1660525"/>
            <a:ext cx="285813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2</a:t>
            </a:r>
            <a:endParaRPr lang="en-US" altLang="zh-CN" sz="1400"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60450" y="1933575"/>
            <a:ext cx="285813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3</a:t>
            </a:r>
            <a:endParaRPr lang="en-US" altLang="zh-CN" sz="1400">
              <a:sym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60450" y="2206625"/>
            <a:ext cx="285813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4</a:t>
            </a:r>
            <a:endParaRPr lang="en-US" altLang="zh-CN" sz="1400"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60450" y="2476500"/>
            <a:ext cx="285813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5</a:t>
            </a:r>
            <a:endParaRPr lang="en-US" altLang="zh-CN" sz="1400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225040" y="2553970"/>
            <a:ext cx="450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...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60450" y="2861945"/>
            <a:ext cx="285813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40</a:t>
            </a:r>
            <a:endParaRPr lang="en-US" altLang="zh-CN" sz="1400">
              <a:sym typeface="+mn-ea"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039235" y="1857375"/>
            <a:ext cx="2533015" cy="339725"/>
          </a:xfrm>
          <a:prstGeom prst="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delta-&gt;(dict,simple8b)</a:t>
            </a:r>
            <a:endParaRPr lang="en-US" altLang="zh-CN" sz="1200"/>
          </a:p>
        </p:txBody>
      </p:sp>
      <p:sp>
        <p:nvSpPr>
          <p:cNvPr id="40" name="右箭头 39"/>
          <p:cNvSpPr/>
          <p:nvPr/>
        </p:nvSpPr>
        <p:spPr>
          <a:xfrm>
            <a:off x="4038600" y="2336800"/>
            <a:ext cx="2533015" cy="339725"/>
          </a:xfrm>
          <a:prstGeom prst="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delta-&gt;(dict,simple8b)</a:t>
            </a:r>
            <a:endParaRPr lang="en-US" altLang="zh-CN" sz="1200"/>
          </a:p>
        </p:txBody>
      </p:sp>
      <p:sp>
        <p:nvSpPr>
          <p:cNvPr id="52" name="右箭头 51"/>
          <p:cNvSpPr/>
          <p:nvPr/>
        </p:nvSpPr>
        <p:spPr>
          <a:xfrm>
            <a:off x="4039235" y="2776220"/>
            <a:ext cx="2533015" cy="339725"/>
          </a:xfrm>
          <a:prstGeom prst="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delta-&gt;(dict,simple8b)</a:t>
            </a:r>
            <a:endParaRPr lang="en-US" altLang="zh-CN" sz="1200"/>
          </a:p>
        </p:txBody>
      </p:sp>
      <p:sp>
        <p:nvSpPr>
          <p:cNvPr id="6" name="矩形 5"/>
          <p:cNvSpPr/>
          <p:nvPr/>
        </p:nvSpPr>
        <p:spPr>
          <a:xfrm>
            <a:off x="6585585" y="1333500"/>
            <a:ext cx="3024505" cy="180149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rgbClr val="D3D3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645910" y="1387475"/>
            <a:ext cx="2167890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column 1</a:t>
            </a:r>
            <a:endParaRPr lang="en-US" altLang="zh-CN" sz="1400"/>
          </a:p>
        </p:txBody>
      </p:sp>
      <p:sp>
        <p:nvSpPr>
          <p:cNvPr id="8" name="矩形 7"/>
          <p:cNvSpPr/>
          <p:nvPr/>
        </p:nvSpPr>
        <p:spPr>
          <a:xfrm>
            <a:off x="6645910" y="1660525"/>
            <a:ext cx="2167890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2</a:t>
            </a:r>
            <a:endParaRPr lang="en-US" altLang="zh-CN" sz="1400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45910" y="1933575"/>
            <a:ext cx="247078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3</a:t>
            </a:r>
            <a:endParaRPr lang="en-US" altLang="zh-CN" sz="1400"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45910" y="2206625"/>
            <a:ext cx="2705100" cy="19177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4</a:t>
            </a:r>
            <a:endParaRPr lang="en-US" altLang="zh-CN" sz="1400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45910" y="2476500"/>
            <a:ext cx="2579370" cy="21018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5</a:t>
            </a:r>
            <a:endParaRPr lang="en-US" altLang="zh-CN" sz="1400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10500" y="2553970"/>
            <a:ext cx="450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...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45910" y="2861945"/>
            <a:ext cx="285813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40</a:t>
            </a:r>
            <a:endParaRPr lang="en-US" altLang="zh-CN" sz="1400">
              <a:sym typeface="+mn-ea"/>
            </a:endParaRPr>
          </a:p>
        </p:txBody>
      </p:sp>
      <p:sp>
        <p:nvSpPr>
          <p:cNvPr id="14" name="虚尾箭头 13"/>
          <p:cNvSpPr/>
          <p:nvPr/>
        </p:nvSpPr>
        <p:spPr>
          <a:xfrm>
            <a:off x="9686925" y="2059305"/>
            <a:ext cx="979170" cy="485775"/>
          </a:xfrm>
          <a:prstGeom prst="striped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zstd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10796905" y="2128520"/>
            <a:ext cx="13950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压缩率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accent2"/>
                </a:solidFill>
              </a:rPr>
              <a:t>19%</a:t>
            </a:r>
            <a:endParaRPr lang="en-US" altLang="zh-CN">
              <a:solidFill>
                <a:schemeClr val="accent2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76530" y="3902710"/>
            <a:ext cx="11679555" cy="0"/>
          </a:xfrm>
          <a:prstGeom prst="line">
            <a:avLst/>
          </a:prstGeom>
          <a:ln w="158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25830" y="4184015"/>
            <a:ext cx="2992755" cy="144335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大括号 17"/>
          <p:cNvSpPr/>
          <p:nvPr/>
        </p:nvSpPr>
        <p:spPr>
          <a:xfrm>
            <a:off x="596265" y="4180840"/>
            <a:ext cx="315595" cy="232600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24130" y="5187315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10</a:t>
            </a:r>
            <a:r>
              <a:rPr lang="zh-CN" altLang="en-US" sz="1400">
                <a:solidFill>
                  <a:schemeClr val="bg1"/>
                </a:solidFill>
              </a:rPr>
              <a:t>列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3964305" y="4164965"/>
            <a:ext cx="2533015" cy="339725"/>
          </a:xfrm>
          <a:prstGeom prst="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delta of delta-&gt;FPC</a:t>
            </a:r>
            <a:endParaRPr lang="en-US" altLang="zh-CN" sz="1200"/>
          </a:p>
        </p:txBody>
      </p:sp>
      <p:sp>
        <p:nvSpPr>
          <p:cNvPr id="23" name="矩形 22"/>
          <p:cNvSpPr/>
          <p:nvPr/>
        </p:nvSpPr>
        <p:spPr>
          <a:xfrm>
            <a:off x="986155" y="4237990"/>
            <a:ext cx="285813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column 1</a:t>
            </a:r>
            <a:endParaRPr lang="en-US" altLang="zh-CN" sz="1400"/>
          </a:p>
        </p:txBody>
      </p:sp>
      <p:sp>
        <p:nvSpPr>
          <p:cNvPr id="24" name="矩形 23"/>
          <p:cNvSpPr/>
          <p:nvPr/>
        </p:nvSpPr>
        <p:spPr>
          <a:xfrm>
            <a:off x="986155" y="4511040"/>
            <a:ext cx="285813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2</a:t>
            </a:r>
            <a:endParaRPr lang="en-US" altLang="zh-CN" sz="1400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86155" y="4784090"/>
            <a:ext cx="285813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3</a:t>
            </a:r>
            <a:endParaRPr lang="en-US" altLang="zh-CN" sz="1400"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86155" y="5057140"/>
            <a:ext cx="285813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4</a:t>
            </a:r>
            <a:endParaRPr lang="en-US" altLang="zh-CN" sz="1400"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86155" y="5327015"/>
            <a:ext cx="285813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5</a:t>
            </a:r>
            <a:endParaRPr lang="en-US" altLang="zh-CN" sz="1400">
              <a:sym typeface="+mn-ea"/>
            </a:endParaRPr>
          </a:p>
        </p:txBody>
      </p:sp>
      <p:sp>
        <p:nvSpPr>
          <p:cNvPr id="55" name="右箭头 54"/>
          <p:cNvSpPr/>
          <p:nvPr/>
        </p:nvSpPr>
        <p:spPr>
          <a:xfrm>
            <a:off x="3964940" y="4707890"/>
            <a:ext cx="2533015" cy="339725"/>
          </a:xfrm>
          <a:prstGeom prst="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ym typeface="+mn-ea"/>
              </a:rPr>
              <a:t>delta of delta-&gt;FPC</a:t>
            </a:r>
            <a:endParaRPr lang="en-US" altLang="zh-CN" sz="1200"/>
          </a:p>
        </p:txBody>
      </p:sp>
      <p:sp>
        <p:nvSpPr>
          <p:cNvPr id="56" name="右箭头 55"/>
          <p:cNvSpPr/>
          <p:nvPr/>
        </p:nvSpPr>
        <p:spPr>
          <a:xfrm>
            <a:off x="3964305" y="5187315"/>
            <a:ext cx="2533015" cy="339725"/>
          </a:xfrm>
          <a:prstGeom prst="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ym typeface="+mn-ea"/>
              </a:rPr>
              <a:t>delta of delta-&gt;FPC</a:t>
            </a:r>
            <a:endParaRPr lang="en-US" altLang="zh-CN" sz="1200"/>
          </a:p>
        </p:txBody>
      </p:sp>
      <p:sp>
        <p:nvSpPr>
          <p:cNvPr id="58" name="矩形 57"/>
          <p:cNvSpPr/>
          <p:nvPr/>
        </p:nvSpPr>
        <p:spPr>
          <a:xfrm>
            <a:off x="6511290" y="4184015"/>
            <a:ext cx="2992755" cy="144335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6571615" y="4237990"/>
            <a:ext cx="2167890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column 1</a:t>
            </a:r>
            <a:endParaRPr lang="en-US" altLang="zh-CN" sz="1400"/>
          </a:p>
        </p:txBody>
      </p:sp>
      <p:sp>
        <p:nvSpPr>
          <p:cNvPr id="60" name="矩形 59"/>
          <p:cNvSpPr/>
          <p:nvPr/>
        </p:nvSpPr>
        <p:spPr>
          <a:xfrm>
            <a:off x="6571615" y="4511040"/>
            <a:ext cx="2167890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2</a:t>
            </a:r>
            <a:endParaRPr lang="en-US" altLang="zh-CN" sz="1400">
              <a:sym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571615" y="4784090"/>
            <a:ext cx="247078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3</a:t>
            </a:r>
            <a:endParaRPr lang="en-US" altLang="zh-CN" sz="1400"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571615" y="5057140"/>
            <a:ext cx="2705100" cy="19177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4</a:t>
            </a:r>
            <a:endParaRPr lang="en-US" altLang="zh-CN" sz="1400">
              <a:sym typeface="+mn-ea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571615" y="5327015"/>
            <a:ext cx="2579370" cy="21018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5</a:t>
            </a:r>
            <a:endParaRPr lang="en-US" altLang="zh-CN" sz="1400">
              <a:sym typeface="+mn-ea"/>
            </a:endParaRPr>
          </a:p>
        </p:txBody>
      </p:sp>
      <p:sp>
        <p:nvSpPr>
          <p:cNvPr id="66" name="虚尾箭头 65"/>
          <p:cNvSpPr/>
          <p:nvPr/>
        </p:nvSpPr>
        <p:spPr>
          <a:xfrm>
            <a:off x="9610090" y="5114290"/>
            <a:ext cx="1104900" cy="880110"/>
          </a:xfrm>
          <a:prstGeom prst="striped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zstd</a:t>
            </a:r>
            <a:endParaRPr lang="en-US" altLang="zh-CN"/>
          </a:p>
        </p:txBody>
      </p:sp>
      <p:sp>
        <p:nvSpPr>
          <p:cNvPr id="68" name="矩形 67"/>
          <p:cNvSpPr/>
          <p:nvPr/>
        </p:nvSpPr>
        <p:spPr>
          <a:xfrm>
            <a:off x="920115" y="5720080"/>
            <a:ext cx="3004820" cy="92519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021080" y="5774055"/>
            <a:ext cx="285813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column 6</a:t>
            </a:r>
            <a:endParaRPr lang="en-US" altLang="zh-CN" sz="1400"/>
          </a:p>
        </p:txBody>
      </p:sp>
      <p:sp>
        <p:nvSpPr>
          <p:cNvPr id="72" name="矩形 71"/>
          <p:cNvSpPr/>
          <p:nvPr/>
        </p:nvSpPr>
        <p:spPr>
          <a:xfrm>
            <a:off x="1028065" y="6400800"/>
            <a:ext cx="285813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10</a:t>
            </a:r>
            <a:endParaRPr lang="en-US" altLang="zh-CN" sz="1400">
              <a:sym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 rot="5400000">
            <a:off x="2220595" y="5998845"/>
            <a:ext cx="485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...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5" name="右箭头 74"/>
          <p:cNvSpPr/>
          <p:nvPr/>
        </p:nvSpPr>
        <p:spPr>
          <a:xfrm>
            <a:off x="3978275" y="6012815"/>
            <a:ext cx="2533015" cy="339725"/>
          </a:xfrm>
          <a:prstGeom prst="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ym typeface="+mn-ea"/>
              </a:rPr>
              <a:t>FPC</a:t>
            </a:r>
            <a:endParaRPr lang="en-US" altLang="zh-CN" sz="1200"/>
          </a:p>
        </p:txBody>
      </p:sp>
      <p:sp>
        <p:nvSpPr>
          <p:cNvPr id="77" name="矩形 76"/>
          <p:cNvSpPr/>
          <p:nvPr/>
        </p:nvSpPr>
        <p:spPr>
          <a:xfrm>
            <a:off x="6511290" y="5774055"/>
            <a:ext cx="3004820" cy="92519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612255" y="5828030"/>
            <a:ext cx="2579370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column 6</a:t>
            </a:r>
            <a:endParaRPr lang="en-US" altLang="zh-CN" sz="1400"/>
          </a:p>
        </p:txBody>
      </p:sp>
      <p:sp>
        <p:nvSpPr>
          <p:cNvPr id="79" name="矩形 78"/>
          <p:cNvSpPr/>
          <p:nvPr/>
        </p:nvSpPr>
        <p:spPr>
          <a:xfrm>
            <a:off x="6619240" y="6454775"/>
            <a:ext cx="2423160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10</a:t>
            </a:r>
            <a:endParaRPr lang="en-US" altLang="zh-CN" sz="1400">
              <a:sym typeface="+mn-ea"/>
            </a:endParaRPr>
          </a:p>
        </p:txBody>
      </p:sp>
      <p:sp>
        <p:nvSpPr>
          <p:cNvPr id="80" name="文本框 79"/>
          <p:cNvSpPr txBox="1"/>
          <p:nvPr/>
        </p:nvSpPr>
        <p:spPr>
          <a:xfrm rot="5400000">
            <a:off x="7811770" y="6052820"/>
            <a:ext cx="485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...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0563225" y="5370195"/>
            <a:ext cx="1628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chemeClr val="bg1"/>
                </a:solidFill>
              </a:rPr>
              <a:t>压缩率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en-US" altLang="zh-CN" b="1">
                <a:solidFill>
                  <a:schemeClr val="accent2"/>
                </a:solidFill>
                <a:sym typeface="+mn-ea"/>
              </a:rPr>
              <a:t>39.7</a:t>
            </a:r>
            <a:r>
              <a:rPr lang="en-US" altLang="zh-CN">
                <a:solidFill>
                  <a:schemeClr val="accent2"/>
                </a:solidFill>
              </a:rPr>
              <a:t>%</a:t>
            </a:r>
            <a:endParaRPr lang="en-US" altLang="zh-CN">
              <a:solidFill>
                <a:schemeClr val="accent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03930" y="3517265"/>
            <a:ext cx="6106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sym typeface="+mn-ea"/>
              </a:rPr>
              <a:t>simple8b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：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将尽可能多的数塞进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64bit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中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数越小效果越好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065" y="1310005"/>
            <a:ext cx="6648450" cy="5185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2216150"/>
            <a:ext cx="6106160" cy="1491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25" grpId="1" animBg="1"/>
      <p:bldP spid="30" grpId="1" animBg="1"/>
      <p:bldP spid="31" grpId="1" animBg="1"/>
      <p:bldP spid="33" grpId="1" animBg="1"/>
      <p:bldP spid="34" grpId="1" animBg="1"/>
      <p:bldP spid="35" grpId="1" animBg="1"/>
      <p:bldP spid="36" grpId="1" animBg="1"/>
      <p:bldP spid="37" grpId="1"/>
      <p:bldP spid="38" grpId="1" animBg="1"/>
      <p:bldP spid="39" grpId="1" animBg="1"/>
      <p:bldP spid="40" grpId="1" animBg="1"/>
      <p:bldP spid="52" grpId="1" animBg="1"/>
      <p:bldP spid="6" grpId="1" animBg="1"/>
      <p:bldP spid="7" grpId="1" animBg="1"/>
      <p:bldP spid="8" grpId="1" animBg="1"/>
      <p:bldP spid="9" grpId="1" animBg="1"/>
      <p:bldP spid="10" grpId="1" animBg="1"/>
      <p:bldP spid="11" grpId="1" animBg="1"/>
      <p:bldP spid="12" grpId="1"/>
      <p:bldP spid="13" grpId="1" animBg="1"/>
      <p:bldP spid="14" grpId="1" animBg="1"/>
      <p:bldP spid="15" grpId="1"/>
      <p:bldP spid="28" grpId="1" animBg="1"/>
      <p:bldP spid="29" grpId="1"/>
      <p:bldP spid="17" grpId="1" animBg="1"/>
      <p:bldP spid="18" grpId="1" animBg="1"/>
      <p:bldP spid="19" grpId="1"/>
      <p:bldP spid="22" grpId="1" animBg="1"/>
      <p:bldP spid="23" grpId="1" animBg="1"/>
      <p:bldP spid="24" grpId="1" animBg="1"/>
      <p:bldP spid="27" grpId="1" animBg="1"/>
      <p:bldP spid="32" grpId="1" animBg="1"/>
      <p:bldP spid="41" grpId="1" animBg="1"/>
      <p:bldP spid="55" grpId="1" animBg="1"/>
      <p:bldP spid="56" grpId="1" animBg="1"/>
      <p:bldP spid="58" grpId="1" animBg="1"/>
      <p:bldP spid="59" grpId="1" animBg="1"/>
      <p:bldP spid="60" grpId="1" animBg="1"/>
      <p:bldP spid="61" grpId="1" animBg="1"/>
      <p:bldP spid="62" grpId="1" animBg="1"/>
      <p:bldP spid="63" grpId="1" animBg="1"/>
      <p:bldP spid="66" grpId="1" animBg="1"/>
      <p:bldP spid="68" grpId="1" animBg="1"/>
      <p:bldP spid="69" grpId="1" animBg="1"/>
      <p:bldP spid="72" grpId="1" animBg="1"/>
      <p:bldP spid="74" grpId="1"/>
      <p:bldP spid="75" grpId="1" animBg="1"/>
      <p:bldP spid="77" grpId="1" animBg="1"/>
      <p:bldP spid="78" grpId="1" animBg="1"/>
      <p:bldP spid="79" grpId="1" animBg="1"/>
      <p:bldP spid="80" grpId="1"/>
      <p:bldP spid="82" grpId="1"/>
      <p:bldP spid="3" grpId="1"/>
      <p:bldP spid="2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52101" y="519113"/>
            <a:ext cx="6087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double</a:t>
            </a:r>
            <a:r>
              <a:rPr lang="zh-CN" altLang="en-US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压缩</a:t>
            </a:r>
            <a:r>
              <a:rPr lang="zh-CN" altLang="en-US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最终方案</a:t>
            </a:r>
            <a:endParaRPr lang="zh-CN" altLang="en-US" sz="3600" b="1" dirty="0">
              <a:solidFill>
                <a:schemeClr val="bg1"/>
              </a:solidFill>
              <a:latin typeface="Alibaba PuHuiTi 2.0 75 SemiBold" pitchFamily="18" charset="-122"/>
              <a:ea typeface="Alibaba PuHuiTi 2.0 75 SemiBold" pitchFamily="18" charset="-122"/>
              <a:cs typeface="Alibaba PuHuiTi 2.0 75 SemiBold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4310" y="1164590"/>
            <a:ext cx="764730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初版方案的缺点：</a:t>
            </a:r>
            <a:b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</a:b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int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类型简单的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simple8b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无法处理较大的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int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数，对于某些列来说压缩率表现的很差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0.30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以上。</a:t>
            </a:r>
            <a:endParaRPr lang="zh-CN" altLang="en-US" sz="14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2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double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类型无法做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delta-of-delta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的其余列压缩率居高不下，在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0.5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～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0.7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之间</a:t>
            </a:r>
            <a:endParaRPr lang="zh-CN" altLang="en-US" sz="14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024255" y="3056890"/>
            <a:ext cx="2992755" cy="144335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左大括号 84"/>
          <p:cNvSpPr/>
          <p:nvPr/>
        </p:nvSpPr>
        <p:spPr>
          <a:xfrm>
            <a:off x="694690" y="3053715"/>
            <a:ext cx="270510" cy="3177540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0" y="4060190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10</a:t>
            </a:r>
            <a:r>
              <a:rPr lang="zh-CN" altLang="en-US" sz="1400">
                <a:solidFill>
                  <a:schemeClr val="bg1"/>
                </a:solidFill>
              </a:rPr>
              <a:t>列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7" name="右箭头 86"/>
          <p:cNvSpPr/>
          <p:nvPr/>
        </p:nvSpPr>
        <p:spPr>
          <a:xfrm>
            <a:off x="4062730" y="3037840"/>
            <a:ext cx="2533015" cy="339725"/>
          </a:xfrm>
          <a:prstGeom prst="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delta of delta-&gt;FPC</a:t>
            </a:r>
            <a:endParaRPr lang="en-US" altLang="zh-CN" sz="1200"/>
          </a:p>
        </p:txBody>
      </p:sp>
      <p:sp>
        <p:nvSpPr>
          <p:cNvPr id="88" name="矩形 87"/>
          <p:cNvSpPr/>
          <p:nvPr/>
        </p:nvSpPr>
        <p:spPr>
          <a:xfrm>
            <a:off x="1084580" y="3110865"/>
            <a:ext cx="285813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column 1</a:t>
            </a:r>
            <a:endParaRPr lang="en-US" altLang="zh-CN" sz="1400"/>
          </a:p>
        </p:txBody>
      </p:sp>
      <p:sp>
        <p:nvSpPr>
          <p:cNvPr id="89" name="矩形 88"/>
          <p:cNvSpPr/>
          <p:nvPr/>
        </p:nvSpPr>
        <p:spPr>
          <a:xfrm>
            <a:off x="1084580" y="3383915"/>
            <a:ext cx="285813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2</a:t>
            </a:r>
            <a:endParaRPr lang="en-US" altLang="zh-CN" sz="1400">
              <a:sym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084580" y="3656965"/>
            <a:ext cx="285813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3</a:t>
            </a:r>
            <a:endParaRPr lang="en-US" altLang="zh-CN" sz="1400">
              <a:sym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084580" y="3930015"/>
            <a:ext cx="285813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4</a:t>
            </a:r>
            <a:endParaRPr lang="en-US" altLang="zh-CN" sz="1400"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084580" y="4199890"/>
            <a:ext cx="285813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5</a:t>
            </a:r>
            <a:endParaRPr lang="en-US" altLang="zh-CN" sz="1400">
              <a:sym typeface="+mn-ea"/>
            </a:endParaRPr>
          </a:p>
        </p:txBody>
      </p:sp>
      <p:sp>
        <p:nvSpPr>
          <p:cNvPr id="93" name="右箭头 92"/>
          <p:cNvSpPr/>
          <p:nvPr/>
        </p:nvSpPr>
        <p:spPr>
          <a:xfrm>
            <a:off x="4063365" y="3580765"/>
            <a:ext cx="2533015" cy="339725"/>
          </a:xfrm>
          <a:prstGeom prst="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ym typeface="+mn-ea"/>
              </a:rPr>
              <a:t>delta of delta-&gt;FPC</a:t>
            </a:r>
            <a:endParaRPr lang="en-US" altLang="zh-CN" sz="1200"/>
          </a:p>
        </p:txBody>
      </p:sp>
      <p:sp>
        <p:nvSpPr>
          <p:cNvPr id="94" name="右箭头 93"/>
          <p:cNvSpPr/>
          <p:nvPr/>
        </p:nvSpPr>
        <p:spPr>
          <a:xfrm>
            <a:off x="4062730" y="4060190"/>
            <a:ext cx="2533015" cy="339725"/>
          </a:xfrm>
          <a:prstGeom prst="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ym typeface="+mn-ea"/>
              </a:rPr>
              <a:t>delta of delta-&gt;FPC</a:t>
            </a:r>
            <a:endParaRPr lang="en-US" altLang="zh-CN" sz="1200"/>
          </a:p>
        </p:txBody>
      </p:sp>
      <p:sp>
        <p:nvSpPr>
          <p:cNvPr id="95" name="矩形 94"/>
          <p:cNvSpPr/>
          <p:nvPr/>
        </p:nvSpPr>
        <p:spPr>
          <a:xfrm>
            <a:off x="6609715" y="3056890"/>
            <a:ext cx="2992755" cy="144335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6670040" y="3110865"/>
            <a:ext cx="2167890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column 1</a:t>
            </a:r>
            <a:endParaRPr lang="en-US" altLang="zh-CN" sz="1400"/>
          </a:p>
        </p:txBody>
      </p:sp>
      <p:sp>
        <p:nvSpPr>
          <p:cNvPr id="97" name="矩形 96"/>
          <p:cNvSpPr/>
          <p:nvPr/>
        </p:nvSpPr>
        <p:spPr>
          <a:xfrm>
            <a:off x="6670040" y="3383915"/>
            <a:ext cx="2167890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2</a:t>
            </a:r>
            <a:endParaRPr lang="en-US" altLang="zh-CN" sz="1400">
              <a:sym typeface="+mn-ea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670040" y="3656965"/>
            <a:ext cx="247078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3</a:t>
            </a:r>
            <a:endParaRPr lang="en-US" altLang="zh-CN" sz="1400">
              <a:sym typeface="+mn-ea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6670040" y="3930015"/>
            <a:ext cx="2705100" cy="19177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4</a:t>
            </a:r>
            <a:endParaRPr lang="en-US" altLang="zh-CN" sz="1400">
              <a:sym typeface="+mn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6670040" y="4199890"/>
            <a:ext cx="2579370" cy="21018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5</a:t>
            </a:r>
            <a:endParaRPr lang="en-US" altLang="zh-CN" sz="1400">
              <a:sym typeface="+mn-ea"/>
            </a:endParaRPr>
          </a:p>
        </p:txBody>
      </p:sp>
      <p:sp>
        <p:nvSpPr>
          <p:cNvPr id="101" name="虚尾箭头 100"/>
          <p:cNvSpPr/>
          <p:nvPr/>
        </p:nvSpPr>
        <p:spPr>
          <a:xfrm>
            <a:off x="10311765" y="3317240"/>
            <a:ext cx="1104900" cy="880110"/>
          </a:xfrm>
          <a:prstGeom prst="striped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zstd</a:t>
            </a:r>
            <a:endParaRPr lang="en-US" altLang="zh-CN"/>
          </a:p>
        </p:txBody>
      </p:sp>
      <p:sp>
        <p:nvSpPr>
          <p:cNvPr id="111" name="文本框 110"/>
          <p:cNvSpPr txBox="1"/>
          <p:nvPr/>
        </p:nvSpPr>
        <p:spPr>
          <a:xfrm>
            <a:off x="11450320" y="3573145"/>
            <a:ext cx="8674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accent2"/>
                </a:solidFill>
              </a:rPr>
              <a:t>39.7%</a:t>
            </a:r>
            <a:endParaRPr lang="en-US" altLang="zh-CN" b="1">
              <a:solidFill>
                <a:schemeClr val="accent2"/>
              </a:solidFill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94310" y="2023110"/>
            <a:ext cx="10890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从</a:t>
            </a:r>
            <a:r>
              <a:rPr lang="en-US" altLang="zh-CN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double</a:t>
            </a:r>
            <a:r>
              <a:rPr lang="zh-CN" altLang="en-US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类型入手，观察数据特征，结合块内列存的特点</a:t>
            </a:r>
            <a:r>
              <a:rPr lang="en-US" altLang="zh-CN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=&gt;</a:t>
            </a:r>
            <a:r>
              <a:rPr lang="zh-CN" altLang="en-US" sz="1400" b="1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挖掘列间关系</a:t>
            </a:r>
            <a:r>
              <a:rPr lang="en-US" altLang="zh-CN" sz="1400" b="1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=&gt;</a:t>
            </a:r>
            <a:r>
              <a:rPr lang="zh-CN" altLang="en-US" sz="1400" b="1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不断的实验以及尝试</a:t>
            </a:r>
            <a:r>
              <a:rPr lang="en-US" altLang="zh-CN" sz="1400" b="1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=&gt;</a:t>
            </a:r>
            <a:r>
              <a:rPr lang="zh-CN" altLang="en-US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发现</a:t>
            </a:r>
            <a:r>
              <a:rPr lang="en-US" altLang="zh-CN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delta</a:t>
            </a:r>
            <a:r>
              <a:rPr lang="zh-CN" altLang="en-US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后剩余的</a:t>
            </a:r>
            <a:r>
              <a:rPr lang="en-US" altLang="zh-CN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5</a:t>
            </a:r>
            <a:r>
              <a:rPr lang="zh-CN" altLang="en-US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列成比例</a:t>
            </a:r>
            <a:endParaRPr lang="zh-CN" altLang="en-US" sz="1400" dirty="0">
              <a:solidFill>
                <a:schemeClr val="accent2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218" name="矩形 217"/>
          <p:cNvSpPr/>
          <p:nvPr/>
        </p:nvSpPr>
        <p:spPr>
          <a:xfrm>
            <a:off x="1017270" y="4664075"/>
            <a:ext cx="1559560" cy="144335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矩形 218"/>
          <p:cNvSpPr/>
          <p:nvPr/>
        </p:nvSpPr>
        <p:spPr>
          <a:xfrm>
            <a:off x="1077595" y="4718050"/>
            <a:ext cx="148907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column 6</a:t>
            </a:r>
            <a:endParaRPr lang="en-US" altLang="zh-CN" sz="1400"/>
          </a:p>
        </p:txBody>
      </p:sp>
      <p:sp>
        <p:nvSpPr>
          <p:cNvPr id="220" name="矩形 219"/>
          <p:cNvSpPr/>
          <p:nvPr/>
        </p:nvSpPr>
        <p:spPr>
          <a:xfrm>
            <a:off x="1077595" y="4991100"/>
            <a:ext cx="148907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7</a:t>
            </a:r>
            <a:endParaRPr lang="en-US" altLang="zh-CN" sz="1400">
              <a:sym typeface="+mn-ea"/>
            </a:endParaRPr>
          </a:p>
        </p:txBody>
      </p:sp>
      <p:sp>
        <p:nvSpPr>
          <p:cNvPr id="221" name="矩形 220"/>
          <p:cNvSpPr/>
          <p:nvPr/>
        </p:nvSpPr>
        <p:spPr>
          <a:xfrm>
            <a:off x="1077595" y="5264150"/>
            <a:ext cx="148907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8</a:t>
            </a:r>
            <a:endParaRPr lang="en-US" altLang="zh-CN" sz="1400">
              <a:sym typeface="+mn-ea"/>
            </a:endParaRPr>
          </a:p>
        </p:txBody>
      </p:sp>
      <p:sp>
        <p:nvSpPr>
          <p:cNvPr id="222" name="矩形 221"/>
          <p:cNvSpPr/>
          <p:nvPr/>
        </p:nvSpPr>
        <p:spPr>
          <a:xfrm>
            <a:off x="1077595" y="5537200"/>
            <a:ext cx="148907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9</a:t>
            </a:r>
            <a:endParaRPr lang="en-US" altLang="zh-CN" sz="1400">
              <a:sym typeface="+mn-ea"/>
            </a:endParaRPr>
          </a:p>
        </p:txBody>
      </p:sp>
      <p:sp>
        <p:nvSpPr>
          <p:cNvPr id="223" name="矩形 222"/>
          <p:cNvSpPr/>
          <p:nvPr/>
        </p:nvSpPr>
        <p:spPr>
          <a:xfrm>
            <a:off x="1077595" y="5807075"/>
            <a:ext cx="1489075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10</a:t>
            </a:r>
            <a:endParaRPr lang="en-US" altLang="zh-CN" sz="1400">
              <a:sym typeface="+mn-ea"/>
            </a:endParaRPr>
          </a:p>
        </p:txBody>
      </p:sp>
      <p:sp>
        <p:nvSpPr>
          <p:cNvPr id="224" name="右箭头 223"/>
          <p:cNvSpPr/>
          <p:nvPr/>
        </p:nvSpPr>
        <p:spPr>
          <a:xfrm>
            <a:off x="2679065" y="5216525"/>
            <a:ext cx="658495" cy="306070"/>
          </a:xfrm>
          <a:prstGeom prst="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delta</a:t>
            </a:r>
            <a:endParaRPr lang="en-US" altLang="zh-CN" sz="1200"/>
          </a:p>
        </p:txBody>
      </p:sp>
      <p:sp>
        <p:nvSpPr>
          <p:cNvPr id="225" name="矩形 224"/>
          <p:cNvSpPr/>
          <p:nvPr/>
        </p:nvSpPr>
        <p:spPr>
          <a:xfrm>
            <a:off x="3439795" y="4660265"/>
            <a:ext cx="1934845" cy="14503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矩形 225"/>
          <p:cNvSpPr/>
          <p:nvPr/>
        </p:nvSpPr>
        <p:spPr>
          <a:xfrm>
            <a:off x="3500120" y="4714240"/>
            <a:ext cx="1847215" cy="20066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column 6</a:t>
            </a:r>
            <a:endParaRPr lang="en-US" altLang="zh-CN" sz="1400"/>
          </a:p>
        </p:txBody>
      </p:sp>
      <p:sp>
        <p:nvSpPr>
          <p:cNvPr id="227" name="矩形 226"/>
          <p:cNvSpPr/>
          <p:nvPr/>
        </p:nvSpPr>
        <p:spPr>
          <a:xfrm>
            <a:off x="3500120" y="4987290"/>
            <a:ext cx="1847215" cy="20066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7</a:t>
            </a:r>
            <a:endParaRPr lang="en-US" altLang="zh-CN" sz="1400">
              <a:sym typeface="+mn-ea"/>
            </a:endParaRPr>
          </a:p>
        </p:txBody>
      </p:sp>
      <p:sp>
        <p:nvSpPr>
          <p:cNvPr id="228" name="矩形 227"/>
          <p:cNvSpPr/>
          <p:nvPr/>
        </p:nvSpPr>
        <p:spPr>
          <a:xfrm>
            <a:off x="3500120" y="5260340"/>
            <a:ext cx="1847215" cy="20066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8</a:t>
            </a:r>
            <a:endParaRPr lang="en-US" altLang="zh-CN" sz="1400">
              <a:sym typeface="+mn-ea"/>
            </a:endParaRPr>
          </a:p>
        </p:txBody>
      </p:sp>
      <p:sp>
        <p:nvSpPr>
          <p:cNvPr id="229" name="矩形 228"/>
          <p:cNvSpPr/>
          <p:nvPr/>
        </p:nvSpPr>
        <p:spPr>
          <a:xfrm>
            <a:off x="3500120" y="5533390"/>
            <a:ext cx="1847215" cy="20066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9</a:t>
            </a:r>
            <a:endParaRPr lang="en-US" altLang="zh-CN" sz="1400">
              <a:sym typeface="+mn-ea"/>
            </a:endParaRPr>
          </a:p>
        </p:txBody>
      </p:sp>
      <p:sp>
        <p:nvSpPr>
          <p:cNvPr id="230" name="矩形 229"/>
          <p:cNvSpPr/>
          <p:nvPr/>
        </p:nvSpPr>
        <p:spPr>
          <a:xfrm>
            <a:off x="3500120" y="5803265"/>
            <a:ext cx="1847215" cy="20066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10</a:t>
            </a:r>
            <a:endParaRPr lang="en-US" altLang="zh-CN" sz="1400">
              <a:sym typeface="+mn-ea"/>
            </a:endParaRPr>
          </a:p>
        </p:txBody>
      </p:sp>
      <p:sp>
        <p:nvSpPr>
          <p:cNvPr id="231" name="矩形 230"/>
          <p:cNvSpPr/>
          <p:nvPr/>
        </p:nvSpPr>
        <p:spPr>
          <a:xfrm>
            <a:off x="5829935" y="4672330"/>
            <a:ext cx="1934845" cy="14503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矩形 231"/>
          <p:cNvSpPr/>
          <p:nvPr/>
        </p:nvSpPr>
        <p:spPr>
          <a:xfrm>
            <a:off x="5890260" y="4726305"/>
            <a:ext cx="1847215" cy="20066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p1*column 10</a:t>
            </a:r>
            <a:endParaRPr lang="en-US" altLang="zh-CN" sz="1400"/>
          </a:p>
        </p:txBody>
      </p:sp>
      <p:sp>
        <p:nvSpPr>
          <p:cNvPr id="233" name="矩形 232"/>
          <p:cNvSpPr/>
          <p:nvPr/>
        </p:nvSpPr>
        <p:spPr>
          <a:xfrm>
            <a:off x="5890260" y="4999355"/>
            <a:ext cx="1847215" cy="20066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p2*column 10</a:t>
            </a:r>
            <a:endParaRPr lang="en-US" altLang="zh-CN" sz="1400">
              <a:sym typeface="+mn-ea"/>
            </a:endParaRPr>
          </a:p>
        </p:txBody>
      </p:sp>
      <p:sp>
        <p:nvSpPr>
          <p:cNvPr id="234" name="矩形 233"/>
          <p:cNvSpPr/>
          <p:nvPr/>
        </p:nvSpPr>
        <p:spPr>
          <a:xfrm>
            <a:off x="5890260" y="5272405"/>
            <a:ext cx="1847215" cy="20066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p3*column 10</a:t>
            </a:r>
            <a:endParaRPr lang="en-US" altLang="zh-CN" sz="1400">
              <a:sym typeface="+mn-ea"/>
            </a:endParaRPr>
          </a:p>
        </p:txBody>
      </p:sp>
      <p:sp>
        <p:nvSpPr>
          <p:cNvPr id="235" name="矩形 234"/>
          <p:cNvSpPr/>
          <p:nvPr/>
        </p:nvSpPr>
        <p:spPr>
          <a:xfrm>
            <a:off x="5890260" y="5545455"/>
            <a:ext cx="1847215" cy="20066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p4*column 10</a:t>
            </a:r>
            <a:endParaRPr lang="en-US" altLang="zh-CN" sz="1400">
              <a:sym typeface="+mn-ea"/>
            </a:endParaRPr>
          </a:p>
        </p:txBody>
      </p:sp>
      <p:sp>
        <p:nvSpPr>
          <p:cNvPr id="236" name="矩形 235"/>
          <p:cNvSpPr/>
          <p:nvPr/>
        </p:nvSpPr>
        <p:spPr>
          <a:xfrm>
            <a:off x="5890260" y="5815330"/>
            <a:ext cx="1847215" cy="20066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10</a:t>
            </a:r>
            <a:endParaRPr lang="en-US" altLang="zh-CN" sz="1400">
              <a:sym typeface="+mn-ea"/>
            </a:endParaRPr>
          </a:p>
        </p:txBody>
      </p:sp>
      <p:sp>
        <p:nvSpPr>
          <p:cNvPr id="237" name="减号 236"/>
          <p:cNvSpPr/>
          <p:nvPr/>
        </p:nvSpPr>
        <p:spPr>
          <a:xfrm>
            <a:off x="5347335" y="5095240"/>
            <a:ext cx="490220" cy="530860"/>
          </a:xfrm>
          <a:prstGeom prst="mathMinus">
            <a:avLst/>
          </a:prstGeom>
          <a:solidFill>
            <a:srgbClr val="104E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239" name="右箭头 238"/>
          <p:cNvSpPr/>
          <p:nvPr/>
        </p:nvSpPr>
        <p:spPr>
          <a:xfrm>
            <a:off x="7918450" y="5195570"/>
            <a:ext cx="796925" cy="273685"/>
          </a:xfrm>
          <a:prstGeom prst="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u="sng"/>
              <a:t>G</a:t>
            </a:r>
            <a:r>
              <a:rPr lang="en-US" altLang="zh-CN" sz="1200"/>
              <a:t>orilla</a:t>
            </a:r>
            <a:endParaRPr lang="en-US" altLang="zh-CN" sz="1200"/>
          </a:p>
        </p:txBody>
      </p:sp>
      <p:sp>
        <p:nvSpPr>
          <p:cNvPr id="240" name="矩形 239"/>
          <p:cNvSpPr/>
          <p:nvPr/>
        </p:nvSpPr>
        <p:spPr>
          <a:xfrm>
            <a:off x="8715375" y="4647565"/>
            <a:ext cx="1559560" cy="144335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矩形 240"/>
          <p:cNvSpPr/>
          <p:nvPr/>
        </p:nvSpPr>
        <p:spPr>
          <a:xfrm>
            <a:off x="8775700" y="4701540"/>
            <a:ext cx="1243330" cy="21018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column 6</a:t>
            </a:r>
            <a:endParaRPr lang="en-US" altLang="zh-CN" sz="1400"/>
          </a:p>
        </p:txBody>
      </p:sp>
      <p:sp>
        <p:nvSpPr>
          <p:cNvPr id="242" name="矩形 241"/>
          <p:cNvSpPr/>
          <p:nvPr/>
        </p:nvSpPr>
        <p:spPr>
          <a:xfrm>
            <a:off x="8775700" y="4974590"/>
            <a:ext cx="1305560" cy="18986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7</a:t>
            </a:r>
            <a:endParaRPr lang="en-US" altLang="zh-CN" sz="1400">
              <a:sym typeface="+mn-ea"/>
            </a:endParaRPr>
          </a:p>
        </p:txBody>
      </p:sp>
      <p:sp>
        <p:nvSpPr>
          <p:cNvPr id="243" name="矩形 242"/>
          <p:cNvSpPr/>
          <p:nvPr/>
        </p:nvSpPr>
        <p:spPr>
          <a:xfrm>
            <a:off x="8775700" y="5247640"/>
            <a:ext cx="1243330" cy="20002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8</a:t>
            </a:r>
            <a:endParaRPr lang="en-US" altLang="zh-CN" sz="1400">
              <a:sym typeface="+mn-ea"/>
            </a:endParaRPr>
          </a:p>
        </p:txBody>
      </p:sp>
      <p:sp>
        <p:nvSpPr>
          <p:cNvPr id="244" name="矩形 243"/>
          <p:cNvSpPr/>
          <p:nvPr/>
        </p:nvSpPr>
        <p:spPr>
          <a:xfrm>
            <a:off x="8775700" y="5520690"/>
            <a:ext cx="1305560" cy="18986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9</a:t>
            </a:r>
            <a:endParaRPr lang="en-US" altLang="zh-CN" sz="1400">
              <a:sym typeface="+mn-ea"/>
            </a:endParaRPr>
          </a:p>
        </p:txBody>
      </p:sp>
      <p:sp>
        <p:nvSpPr>
          <p:cNvPr id="245" name="矩形 244"/>
          <p:cNvSpPr/>
          <p:nvPr/>
        </p:nvSpPr>
        <p:spPr>
          <a:xfrm>
            <a:off x="8775700" y="5790565"/>
            <a:ext cx="1243330" cy="189865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10</a:t>
            </a:r>
            <a:endParaRPr lang="en-US" altLang="zh-CN" sz="1400">
              <a:sym typeface="+mn-ea"/>
            </a:endParaRPr>
          </a:p>
        </p:txBody>
      </p:sp>
      <p:sp>
        <p:nvSpPr>
          <p:cNvPr id="246" name="虚尾箭头 245"/>
          <p:cNvSpPr/>
          <p:nvPr/>
        </p:nvSpPr>
        <p:spPr>
          <a:xfrm>
            <a:off x="10370820" y="4891405"/>
            <a:ext cx="1104900" cy="880110"/>
          </a:xfrm>
          <a:prstGeom prst="striped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zstd</a:t>
            </a:r>
            <a:endParaRPr lang="en-US" altLang="zh-CN"/>
          </a:p>
        </p:txBody>
      </p:sp>
      <p:sp>
        <p:nvSpPr>
          <p:cNvPr id="247" name="下箭头 246"/>
          <p:cNvSpPr/>
          <p:nvPr/>
        </p:nvSpPr>
        <p:spPr>
          <a:xfrm>
            <a:off x="11546840" y="3995420"/>
            <a:ext cx="485775" cy="979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文本框 247"/>
          <p:cNvSpPr txBox="1"/>
          <p:nvPr/>
        </p:nvSpPr>
        <p:spPr>
          <a:xfrm>
            <a:off x="11416665" y="5165090"/>
            <a:ext cx="879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accent2"/>
                </a:solidFill>
              </a:rPr>
              <a:t>33.6%</a:t>
            </a:r>
            <a:endParaRPr lang="en-US" altLang="zh-CN" b="1">
              <a:solidFill>
                <a:schemeClr val="accent2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40" y="2332355"/>
            <a:ext cx="12192000" cy="978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247" grpId="0" animBg="1"/>
      <p:bldP spid="248" grpId="0"/>
      <p:bldP spid="111" grpId="1"/>
      <p:bldP spid="247" grpId="1" animBg="1"/>
      <p:bldP spid="24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52101" y="519113"/>
            <a:ext cx="6087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int</a:t>
            </a:r>
            <a:r>
              <a:rPr lang="zh-CN" altLang="en-US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压缩</a:t>
            </a:r>
            <a:r>
              <a:rPr lang="zh-CN" altLang="en-US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最终方案</a:t>
            </a:r>
            <a:endParaRPr lang="zh-CN" altLang="en-US" sz="3600" b="1" dirty="0">
              <a:solidFill>
                <a:schemeClr val="bg1"/>
              </a:solidFill>
              <a:latin typeface="Alibaba PuHuiTi 2.0 75 SemiBold" pitchFamily="18" charset="-122"/>
              <a:ea typeface="Alibaba PuHuiTi 2.0 75 SemiBold" pitchFamily="18" charset="-122"/>
              <a:cs typeface="Alibaba PuHuiTi 2.0 75 SemiBold" pitchFamily="18" charset="-122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444975" y="1595601"/>
            <a:ext cx="63556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由</a:t>
            </a:r>
            <a:r>
              <a:rPr lang="en-US" altLang="zh-CN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double</a:t>
            </a:r>
            <a:r>
              <a:rPr lang="zh-CN" altLang="en-US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入手，引申到</a:t>
            </a:r>
            <a:r>
              <a:rPr lang="en-US" altLang="zh-CN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int</a:t>
            </a:r>
            <a:r>
              <a:rPr lang="zh-CN" altLang="en-US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类型，能否探索</a:t>
            </a:r>
            <a:r>
              <a:rPr lang="en-US" altLang="zh-CN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int</a:t>
            </a:r>
            <a:r>
              <a:rPr lang="zh-CN" altLang="en-US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列之间的关系？</a:t>
            </a:r>
            <a:endParaRPr lang="zh-CN" altLang="en-US" sz="1400" dirty="0">
              <a:solidFill>
                <a:schemeClr val="accent2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r>
              <a:rPr lang="zh-CN" altLang="en-US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与</a:t>
            </a:r>
            <a:r>
              <a:rPr lang="en-US" altLang="zh-CN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double</a:t>
            </a:r>
            <a:r>
              <a:rPr lang="zh-CN" altLang="en-US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不同，</a:t>
            </a:r>
            <a:r>
              <a:rPr lang="en-US" altLang="zh-CN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int</a:t>
            </a:r>
            <a:r>
              <a:rPr lang="zh-CN" altLang="en-US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类型没有存在成倍数的列，于是思考能否通过一些代数转换，</a:t>
            </a:r>
            <a:endParaRPr lang="en-US" altLang="zh-CN" sz="1400" dirty="0">
              <a:solidFill>
                <a:schemeClr val="accent2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r>
              <a:rPr lang="zh-CN" altLang="en-US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让更多的数变小</a:t>
            </a:r>
            <a:r>
              <a:rPr lang="en-US" altLang="zh-CN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(</a:t>
            </a:r>
            <a:r>
              <a:rPr lang="zh-CN" altLang="en-US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优化</a:t>
            </a:r>
            <a:r>
              <a:rPr lang="en-US" altLang="zh-CN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simple8b)</a:t>
            </a:r>
            <a:r>
              <a:rPr lang="zh-CN" altLang="en-US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或者让不同的数的总数变少</a:t>
            </a:r>
            <a:r>
              <a:rPr lang="en-US" altLang="zh-CN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(</a:t>
            </a:r>
            <a:r>
              <a:rPr lang="zh-CN" altLang="en-US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优化</a:t>
            </a:r>
            <a:r>
              <a:rPr lang="en-US" altLang="zh-CN" sz="1400" dirty="0" err="1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dict</a:t>
            </a:r>
            <a:r>
              <a:rPr lang="zh-CN" altLang="en-US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压缩</a:t>
            </a:r>
            <a:r>
              <a:rPr lang="en-US" altLang="zh-CN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)</a:t>
            </a:r>
            <a:r>
              <a:rPr lang="zh-CN" altLang="en-US" sz="14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？</a:t>
            </a:r>
            <a:endParaRPr lang="zh-CN" altLang="en-US" sz="1400" dirty="0">
              <a:solidFill>
                <a:schemeClr val="accent2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69010" y="2947670"/>
            <a:ext cx="2272665" cy="17399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大括号 24"/>
          <p:cNvSpPr/>
          <p:nvPr/>
        </p:nvSpPr>
        <p:spPr>
          <a:xfrm>
            <a:off x="639445" y="2936875"/>
            <a:ext cx="315595" cy="180149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-55245" y="3687445"/>
            <a:ext cx="5740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40</a:t>
            </a:r>
            <a:r>
              <a:rPr lang="zh-CN" altLang="en-US" sz="1400">
                <a:solidFill>
                  <a:schemeClr val="bg1"/>
                </a:solidFill>
              </a:rPr>
              <a:t>列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29335" y="3001645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column 1</a:t>
            </a:r>
            <a:endParaRPr lang="en-US" altLang="zh-CN" sz="1400"/>
          </a:p>
        </p:txBody>
      </p:sp>
      <p:sp>
        <p:nvSpPr>
          <p:cNvPr id="33" name="矩形 32"/>
          <p:cNvSpPr/>
          <p:nvPr/>
        </p:nvSpPr>
        <p:spPr>
          <a:xfrm>
            <a:off x="1029335" y="3274695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2</a:t>
            </a:r>
            <a:endParaRPr lang="en-US" altLang="zh-CN" sz="1400"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29335" y="3540125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3</a:t>
            </a:r>
            <a:endParaRPr lang="en-US" altLang="zh-CN" sz="1400">
              <a:sym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29335" y="3813175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4</a:t>
            </a:r>
            <a:endParaRPr lang="en-US" altLang="zh-CN" sz="1400"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29335" y="4083050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5</a:t>
            </a:r>
            <a:endParaRPr lang="en-US" altLang="zh-CN" sz="1400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193925" y="4160520"/>
            <a:ext cx="339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...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29335" y="4468495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40</a:t>
            </a:r>
            <a:endParaRPr lang="en-US" altLang="zh-CN" sz="1400">
              <a:sym typeface="+mn-ea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3335020" y="3656965"/>
            <a:ext cx="658495" cy="306070"/>
          </a:xfrm>
          <a:prstGeom prst="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delta</a:t>
            </a:r>
            <a:endParaRPr lang="en-US" altLang="zh-CN" sz="1200"/>
          </a:p>
        </p:txBody>
      </p:sp>
      <p:sp>
        <p:nvSpPr>
          <p:cNvPr id="4" name="左弧形箭头 3"/>
          <p:cNvSpPr/>
          <p:nvPr/>
        </p:nvSpPr>
        <p:spPr>
          <a:xfrm>
            <a:off x="4086860" y="3187065"/>
            <a:ext cx="730885" cy="121666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4911090" y="3187065"/>
            <a:ext cx="730885" cy="12166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314825" y="35401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代数变换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5893435" y="3460115"/>
            <a:ext cx="1645285" cy="499110"/>
          </a:xfrm>
          <a:prstGeom prst="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(dict,simple8b)</a:t>
            </a:r>
            <a:endParaRPr lang="en-US" altLang="zh-CN" sz="1200"/>
          </a:p>
        </p:txBody>
      </p:sp>
      <p:sp>
        <p:nvSpPr>
          <p:cNvPr id="49" name="虚尾箭头 48"/>
          <p:cNvSpPr/>
          <p:nvPr/>
        </p:nvSpPr>
        <p:spPr>
          <a:xfrm>
            <a:off x="10034270" y="3583305"/>
            <a:ext cx="982345" cy="730250"/>
          </a:xfrm>
          <a:prstGeom prst="striped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zstd</a:t>
            </a:r>
            <a:endParaRPr lang="en-US" altLang="zh-CN"/>
          </a:p>
        </p:txBody>
      </p:sp>
      <p:sp>
        <p:nvSpPr>
          <p:cNvPr id="54" name="矩形 53"/>
          <p:cNvSpPr/>
          <p:nvPr/>
        </p:nvSpPr>
        <p:spPr>
          <a:xfrm>
            <a:off x="7522210" y="2998470"/>
            <a:ext cx="2272665" cy="173990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7599045" y="3067050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column 1</a:t>
            </a:r>
            <a:endParaRPr lang="en-US" altLang="zh-CN" sz="1400"/>
          </a:p>
        </p:txBody>
      </p:sp>
      <p:sp>
        <p:nvSpPr>
          <p:cNvPr id="56" name="矩形 55"/>
          <p:cNvSpPr/>
          <p:nvPr/>
        </p:nvSpPr>
        <p:spPr>
          <a:xfrm>
            <a:off x="7599045" y="3332480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2</a:t>
            </a:r>
            <a:endParaRPr lang="en-US" altLang="zh-CN" sz="1400"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599045" y="3597910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3</a:t>
            </a:r>
            <a:endParaRPr lang="en-US" altLang="zh-CN" sz="1400">
              <a:sym typeface="+mn-ea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599045" y="3870960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4</a:t>
            </a:r>
            <a:endParaRPr lang="en-US" altLang="zh-CN" sz="1400">
              <a:sym typeface="+mn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599045" y="4144010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5</a:t>
            </a:r>
            <a:endParaRPr lang="en-US" altLang="zh-CN" sz="1400"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503920" y="4144010"/>
            <a:ext cx="339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...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599680" y="4468495"/>
            <a:ext cx="2148205" cy="19304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column 40</a:t>
            </a:r>
            <a:endParaRPr lang="en-US" altLang="zh-CN" sz="1400"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文本框 82"/>
          <p:cNvSpPr txBox="1"/>
          <p:nvPr/>
        </p:nvSpPr>
        <p:spPr>
          <a:xfrm>
            <a:off x="3052445" y="519430"/>
            <a:ext cx="6798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启发式列关联操作变换</a:t>
            </a:r>
            <a:endParaRPr kumimoji="1" lang="en-US" altLang="zh-CN" sz="36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PuHuiTi 2.0 75 SemiBold" pitchFamily="18" charset="-122"/>
              <a:ea typeface="Alibaba PuHuiTi 2.0 75 SemiBold" pitchFamily="18" charset="-122"/>
              <a:cs typeface="Alibaba PuHuiTi 2.0 75 SemiBold" pitchFamily="18" charset="-122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77165" y="1238250"/>
            <a:ext cx="11838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accent2"/>
                </a:solidFill>
                <a:cs typeface="+mn-lt"/>
              </a:rPr>
              <a:t>如何进行代数变换？</a:t>
            </a:r>
            <a:endParaRPr lang="zh-CN" altLang="en-US" sz="2000" b="1">
              <a:solidFill>
                <a:schemeClr val="accent2"/>
              </a:solidFill>
              <a:cs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6530" y="1880870"/>
            <a:ext cx="11838305" cy="4216400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105150" y="1992630"/>
            <a:ext cx="3276600" cy="33197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424555" y="2304415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</a:t>
            </a:r>
            <a:r>
              <a:rPr lang="en-US" altLang="zh-CN" sz="1400" baseline="-25000"/>
              <a:t>x</a:t>
            </a:r>
            <a:endParaRPr lang="en-US" altLang="zh-CN" sz="1400" baseline="-2500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3661410" y="2667635"/>
            <a:ext cx="231140" cy="2724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3846830" y="2881630"/>
            <a:ext cx="422275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+</a:t>
            </a:r>
            <a:endParaRPr lang="en-US" altLang="zh-CN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4191635" y="2645410"/>
            <a:ext cx="273050" cy="2946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79" idx="5"/>
            <a:endCxn id="81" idx="1"/>
          </p:cNvCxnSpPr>
          <p:nvPr/>
        </p:nvCxnSpPr>
        <p:spPr>
          <a:xfrm>
            <a:off x="5190490" y="2644140"/>
            <a:ext cx="146050" cy="41148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80" idx="4"/>
            <a:endCxn id="81" idx="7"/>
          </p:cNvCxnSpPr>
          <p:nvPr/>
        </p:nvCxnSpPr>
        <p:spPr>
          <a:xfrm flipH="1">
            <a:off x="5688330" y="2702560"/>
            <a:ext cx="246380" cy="35306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4" idx="5"/>
            <a:endCxn id="84" idx="1"/>
          </p:cNvCxnSpPr>
          <p:nvPr/>
        </p:nvCxnSpPr>
        <p:spPr>
          <a:xfrm>
            <a:off x="4207510" y="3221355"/>
            <a:ext cx="260350" cy="35433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81" idx="3"/>
            <a:endCxn id="84" idx="7"/>
          </p:cNvCxnSpPr>
          <p:nvPr/>
        </p:nvCxnSpPr>
        <p:spPr>
          <a:xfrm flipH="1">
            <a:off x="4819650" y="3336925"/>
            <a:ext cx="516890" cy="23876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14" idx="2"/>
          </p:cNvCxnSpPr>
          <p:nvPr/>
        </p:nvCxnSpPr>
        <p:spPr>
          <a:xfrm flipH="1" flipV="1">
            <a:off x="2961005" y="2131695"/>
            <a:ext cx="885825" cy="949325"/>
          </a:xfrm>
          <a:prstGeom prst="line">
            <a:avLst/>
          </a:prstGeom>
          <a:ln w="38100" cmpd="sng">
            <a:solidFill>
              <a:srgbClr val="3EF3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14" idx="3"/>
          </p:cNvCxnSpPr>
          <p:nvPr/>
        </p:nvCxnSpPr>
        <p:spPr>
          <a:xfrm flipH="1">
            <a:off x="2641600" y="3221355"/>
            <a:ext cx="1266825" cy="1258570"/>
          </a:xfrm>
          <a:prstGeom prst="line">
            <a:avLst/>
          </a:prstGeom>
          <a:ln w="38100" cmpd="sng">
            <a:solidFill>
              <a:srgbClr val="3EF3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268605" y="2287270"/>
            <a:ext cx="480695" cy="215328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2099945" y="2287270"/>
            <a:ext cx="649605" cy="220408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7144385" y="2131695"/>
            <a:ext cx="2465070" cy="3319780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 cmpd="sng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圆角矩形 65"/>
          <p:cNvSpPr/>
          <p:nvPr/>
        </p:nvSpPr>
        <p:spPr>
          <a:xfrm>
            <a:off x="8439785" y="2619375"/>
            <a:ext cx="1122680" cy="478155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action space</a:t>
            </a:r>
            <a:endParaRPr lang="en-US" altLang="zh-CN" sz="1400" dirty="0"/>
          </a:p>
        </p:txBody>
      </p:sp>
      <p:sp>
        <p:nvSpPr>
          <p:cNvPr id="67" name="圆角矩形 66"/>
          <p:cNvSpPr/>
          <p:nvPr/>
        </p:nvSpPr>
        <p:spPr>
          <a:xfrm>
            <a:off x="7825740" y="4308475"/>
            <a:ext cx="1146810" cy="594360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opt list</a:t>
            </a:r>
            <a:endParaRPr lang="en-US" altLang="zh-CN"/>
          </a:p>
        </p:txBody>
      </p:sp>
      <p:cxnSp>
        <p:nvCxnSpPr>
          <p:cNvPr id="2" name="肘形连接符 1"/>
          <p:cNvCxnSpPr>
            <a:stCxn id="67" idx="2"/>
          </p:cNvCxnSpPr>
          <p:nvPr/>
        </p:nvCxnSpPr>
        <p:spPr>
          <a:xfrm rot="5400000">
            <a:off x="7257415" y="4035425"/>
            <a:ext cx="274955" cy="2008505"/>
          </a:xfrm>
          <a:prstGeom prst="bentConnector2">
            <a:avLst/>
          </a:prstGeom>
          <a:ln w="12700" cmpd="sng">
            <a:solidFill>
              <a:schemeClr val="bg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>
            <a:endCxn id="3" idx="1"/>
          </p:cNvCxnSpPr>
          <p:nvPr/>
        </p:nvCxnSpPr>
        <p:spPr>
          <a:xfrm>
            <a:off x="6357620" y="2840990"/>
            <a:ext cx="93599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>
            <a:stCxn id="66" idx="2"/>
            <a:endCxn id="18" idx="0"/>
          </p:cNvCxnSpPr>
          <p:nvPr/>
        </p:nvCxnSpPr>
        <p:spPr>
          <a:xfrm flipH="1">
            <a:off x="8387080" y="3097530"/>
            <a:ext cx="614045" cy="23939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4207510" y="5564505"/>
            <a:ext cx="112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差分</a:t>
            </a:r>
            <a:r>
              <a:rPr lang="en-US" altLang="zh-CN">
                <a:solidFill>
                  <a:schemeClr val="bg1"/>
                </a:solidFill>
              </a:rPr>
              <a:t>DAG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735820" y="1858645"/>
            <a:ext cx="2119630" cy="4492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 err="1">
                <a:solidFill>
                  <a:schemeClr val="bg1"/>
                </a:solidFill>
              </a:rPr>
              <a:t>action:定义为cx</a:t>
            </a:r>
            <a:r>
              <a:rPr lang="en-US" altLang="zh-CN" dirty="0">
                <a:solidFill>
                  <a:schemeClr val="bg1"/>
                </a:solidFill>
              </a:rPr>
              <a:t> op </a:t>
            </a:r>
            <a:r>
              <a:rPr lang="en-US" altLang="zh-CN" dirty="0" err="1">
                <a:solidFill>
                  <a:schemeClr val="bg1"/>
                </a:solidFill>
              </a:rPr>
              <a:t>cy的一个操作，</a:t>
            </a:r>
            <a:r>
              <a:rPr lang="zh-CN" altLang="en-US" dirty="0" err="1">
                <a:solidFill>
                  <a:schemeClr val="bg1"/>
                </a:solidFill>
              </a:rPr>
              <a:t>即列与列之间的运算，</a:t>
            </a:r>
            <a:r>
              <a:rPr lang="zh-CN" altLang="en-US" dirty="0" err="1">
                <a:solidFill>
                  <a:schemeClr val="bg1"/>
                </a:solidFill>
              </a:rPr>
              <a:t>是差分</a:t>
            </a:r>
            <a:r>
              <a:rPr lang="en-US" altLang="zh-CN" dirty="0" err="1">
                <a:solidFill>
                  <a:schemeClr val="bg1"/>
                </a:solidFill>
              </a:rPr>
              <a:t>DAG 中的最小单元</a:t>
            </a:r>
            <a:r>
              <a:rPr lang="en-US" altLang="zh-CN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pPr algn="l"/>
            <a:endParaRPr lang="en-US" altLang="zh-CN" dirty="0">
              <a:solidFill>
                <a:schemeClr val="bg1"/>
              </a:solidFill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</a:rPr>
              <a:t>opt list: </a:t>
            </a:r>
            <a:r>
              <a:rPr lang="en-US" altLang="zh-CN" dirty="0" err="1">
                <a:solidFill>
                  <a:schemeClr val="bg1"/>
                </a:solidFill>
              </a:rPr>
              <a:t>定义为压缩率比bench低的action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list，即action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space的一个子集</a:t>
            </a:r>
            <a:endParaRPr lang="en-US" altLang="zh-CN" dirty="0" err="1">
              <a:solidFill>
                <a:schemeClr val="bg1"/>
              </a:solidFill>
            </a:endParaRPr>
          </a:p>
          <a:p>
            <a:pPr algn="l"/>
            <a:endParaRPr lang="en-US" altLang="zh-CN" dirty="0" err="1">
              <a:solidFill>
                <a:schemeClr val="bg1"/>
              </a:solidFill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</a:rPr>
              <a:t>最优</a:t>
            </a:r>
            <a:r>
              <a:rPr lang="en-US" altLang="zh-CN" dirty="0">
                <a:solidFill>
                  <a:schemeClr val="bg1"/>
                </a:solidFill>
              </a:rPr>
              <a:t>DAG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34</a:t>
            </a:r>
            <a:r>
              <a:rPr lang="zh-CN" altLang="en-US" dirty="0">
                <a:solidFill>
                  <a:schemeClr val="bg1"/>
                </a:solidFill>
              </a:rPr>
              <a:t>个</a:t>
            </a:r>
            <a:r>
              <a:rPr lang="en-US" altLang="zh-CN" dirty="0">
                <a:solidFill>
                  <a:schemeClr val="bg1"/>
                </a:solidFill>
              </a:rPr>
              <a:t>action, </a:t>
            </a:r>
            <a:r>
              <a:rPr lang="zh-CN" altLang="en-US" dirty="0">
                <a:solidFill>
                  <a:schemeClr val="bg1"/>
                </a:solidFill>
              </a:rPr>
              <a:t>最长依赖</a:t>
            </a:r>
            <a:r>
              <a:rPr lang="en-US" altLang="zh-CN" dirty="0">
                <a:solidFill>
                  <a:schemeClr val="bg1"/>
                </a:solidFill>
              </a:rPr>
              <a:t>9</a:t>
            </a:r>
            <a:r>
              <a:rPr lang="zh-CN" altLang="en-US" dirty="0">
                <a:solidFill>
                  <a:schemeClr val="bg1"/>
                </a:solidFill>
              </a:rPr>
              <a:t>列</a:t>
            </a:r>
            <a:r>
              <a:rPr lang="en-US" altLang="zh-CN" dirty="0">
                <a:solidFill>
                  <a:schemeClr val="bg1"/>
                </a:solidFill>
              </a:rPr>
              <a:t>: 3-&gt; </a:t>
            </a:r>
            <a:r>
              <a:rPr lang="en-US" altLang="zh-CN" sz="1600" dirty="0">
                <a:solidFill>
                  <a:schemeClr val="bg1"/>
                </a:solidFill>
              </a:rPr>
              <a:t>[34, 19, 3, 4, 20, 6, 39, 10, 11]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602095" y="5036820"/>
            <a:ext cx="18376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</a:rPr>
              <a:t>启发式选择</a:t>
            </a:r>
            <a:r>
              <a:rPr lang="zh-CN" altLang="en-US" sz="1200">
                <a:solidFill>
                  <a:schemeClr val="bg1"/>
                </a:solidFill>
              </a:rPr>
              <a:t>合适的</a:t>
            </a:r>
            <a:r>
              <a:rPr lang="en-US" altLang="zh-CN" sz="1200">
                <a:solidFill>
                  <a:schemeClr val="bg1"/>
                </a:solidFill>
              </a:rPr>
              <a:t>action</a:t>
            </a: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72250" y="2619375"/>
            <a:ext cx="721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update </a:t>
            </a:r>
            <a:endParaRPr lang="en-US" sz="1200">
              <a:solidFill>
                <a:schemeClr val="bg1"/>
              </a:solidFill>
            </a:endParaRPr>
          </a:p>
          <a:p>
            <a:r>
              <a:rPr lang="en-US" sz="1200">
                <a:solidFill>
                  <a:schemeClr val="bg1"/>
                </a:solidFill>
              </a:rPr>
              <a:t>bench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4207510" y="2304415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</a:t>
            </a:r>
            <a:r>
              <a:rPr lang="en-US" altLang="zh-CN" sz="1400" baseline="-25000"/>
              <a:t>y</a:t>
            </a:r>
            <a:endParaRPr lang="en-US" altLang="zh-CN" sz="1400" baseline="-25000"/>
          </a:p>
        </p:txBody>
      </p:sp>
      <p:sp>
        <p:nvSpPr>
          <p:cNvPr id="79" name="椭圆 78"/>
          <p:cNvSpPr/>
          <p:nvPr/>
        </p:nvSpPr>
        <p:spPr>
          <a:xfrm>
            <a:off x="4765675" y="2304415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</a:t>
            </a:r>
            <a:r>
              <a:rPr lang="en-US" altLang="zh-CN" sz="1400" baseline="-25000"/>
              <a:t>i</a:t>
            </a:r>
            <a:endParaRPr lang="en-US" altLang="zh-CN" sz="1400" baseline="-25000"/>
          </a:p>
        </p:txBody>
      </p:sp>
      <p:sp>
        <p:nvSpPr>
          <p:cNvPr id="80" name="椭圆 79"/>
          <p:cNvSpPr/>
          <p:nvPr/>
        </p:nvSpPr>
        <p:spPr>
          <a:xfrm>
            <a:off x="5685790" y="2304415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</a:t>
            </a:r>
            <a:r>
              <a:rPr lang="en-US" altLang="zh-CN" sz="1400" baseline="-25000"/>
              <a:t>j</a:t>
            </a:r>
            <a:endParaRPr lang="en-US" altLang="zh-CN" sz="1400" baseline="-25000"/>
          </a:p>
        </p:txBody>
      </p:sp>
      <p:sp>
        <p:nvSpPr>
          <p:cNvPr id="81" name="椭圆 80"/>
          <p:cNvSpPr/>
          <p:nvPr/>
        </p:nvSpPr>
        <p:spPr>
          <a:xfrm>
            <a:off x="5263515" y="2997200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-</a:t>
            </a:r>
            <a:endParaRPr lang="en-US" altLang="zh-CN" sz="1400"/>
          </a:p>
        </p:txBody>
      </p:sp>
      <p:sp>
        <p:nvSpPr>
          <p:cNvPr id="84" name="椭圆 83"/>
          <p:cNvSpPr/>
          <p:nvPr/>
        </p:nvSpPr>
        <p:spPr>
          <a:xfrm>
            <a:off x="4394835" y="3517265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+</a:t>
            </a:r>
            <a:endParaRPr lang="en-US" altLang="zh-CN" sz="1600"/>
          </a:p>
        </p:txBody>
      </p:sp>
      <p:cxnSp>
        <p:nvCxnSpPr>
          <p:cNvPr id="90" name="直接箭头连接符 89"/>
          <p:cNvCxnSpPr>
            <a:stCxn id="92" idx="5"/>
            <a:endCxn id="94" idx="1"/>
          </p:cNvCxnSpPr>
          <p:nvPr/>
        </p:nvCxnSpPr>
        <p:spPr>
          <a:xfrm>
            <a:off x="5317490" y="4542790"/>
            <a:ext cx="146050" cy="36004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93" idx="3"/>
            <a:endCxn id="94" idx="7"/>
          </p:cNvCxnSpPr>
          <p:nvPr/>
        </p:nvCxnSpPr>
        <p:spPr>
          <a:xfrm flipH="1">
            <a:off x="5815330" y="4542790"/>
            <a:ext cx="104775" cy="36004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>
            <a:off x="4892675" y="4203065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</a:t>
            </a:r>
            <a:r>
              <a:rPr lang="en-US" altLang="zh-CN" sz="1400" baseline="-25000"/>
              <a:t>q</a:t>
            </a:r>
            <a:endParaRPr lang="en-US" altLang="zh-CN" sz="1400" baseline="-25000"/>
          </a:p>
        </p:txBody>
      </p:sp>
      <p:sp>
        <p:nvSpPr>
          <p:cNvPr id="93" name="椭圆 92"/>
          <p:cNvSpPr/>
          <p:nvPr/>
        </p:nvSpPr>
        <p:spPr>
          <a:xfrm>
            <a:off x="5847080" y="4203065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</a:t>
            </a:r>
            <a:r>
              <a:rPr lang="en-US" altLang="zh-CN" sz="1400" baseline="-25000"/>
              <a:t>e</a:t>
            </a:r>
            <a:endParaRPr lang="en-US" altLang="zh-CN" sz="1400" baseline="-25000"/>
          </a:p>
        </p:txBody>
      </p:sp>
      <p:sp>
        <p:nvSpPr>
          <p:cNvPr id="94" name="椭圆 93"/>
          <p:cNvSpPr/>
          <p:nvPr/>
        </p:nvSpPr>
        <p:spPr>
          <a:xfrm>
            <a:off x="5390515" y="4844415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-</a:t>
            </a:r>
            <a:endParaRPr lang="en-US" altLang="zh-CN"/>
          </a:p>
        </p:txBody>
      </p:sp>
      <p:cxnSp>
        <p:nvCxnSpPr>
          <p:cNvPr id="95" name="直接箭头连接符 94"/>
          <p:cNvCxnSpPr>
            <a:stCxn id="97" idx="4"/>
            <a:endCxn id="99" idx="1"/>
          </p:cNvCxnSpPr>
          <p:nvPr/>
        </p:nvCxnSpPr>
        <p:spPr>
          <a:xfrm>
            <a:off x="3554730" y="4549775"/>
            <a:ext cx="321945" cy="32893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98" idx="3"/>
            <a:endCxn id="99" idx="7"/>
          </p:cNvCxnSpPr>
          <p:nvPr/>
        </p:nvCxnSpPr>
        <p:spPr>
          <a:xfrm flipH="1">
            <a:off x="4228465" y="4491355"/>
            <a:ext cx="70485" cy="3873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椭圆 96"/>
          <p:cNvSpPr/>
          <p:nvPr/>
        </p:nvSpPr>
        <p:spPr>
          <a:xfrm>
            <a:off x="3305810" y="4151630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</a:t>
            </a:r>
            <a:r>
              <a:rPr lang="en-US" altLang="zh-CN" sz="1400" baseline="-25000"/>
              <a:t>u</a:t>
            </a:r>
            <a:endParaRPr lang="en-US" altLang="zh-CN" sz="1400" baseline="-25000"/>
          </a:p>
        </p:txBody>
      </p:sp>
      <p:sp>
        <p:nvSpPr>
          <p:cNvPr id="98" name="椭圆 97"/>
          <p:cNvSpPr/>
          <p:nvPr/>
        </p:nvSpPr>
        <p:spPr>
          <a:xfrm>
            <a:off x="4225925" y="4151630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</a:t>
            </a:r>
            <a:r>
              <a:rPr lang="en-US" altLang="zh-CN" sz="1400" baseline="-25000"/>
              <a:t>v</a:t>
            </a:r>
            <a:endParaRPr lang="en-US" altLang="zh-CN" sz="1400" baseline="-25000"/>
          </a:p>
        </p:txBody>
      </p:sp>
      <p:sp>
        <p:nvSpPr>
          <p:cNvPr id="99" name="椭圆 98"/>
          <p:cNvSpPr/>
          <p:nvPr/>
        </p:nvSpPr>
        <p:spPr>
          <a:xfrm>
            <a:off x="3803650" y="4820285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</a:t>
            </a:r>
            <a:endParaRPr lang="en-US" altLang="zh-CN"/>
          </a:p>
        </p:txBody>
      </p:sp>
      <p:sp>
        <p:nvSpPr>
          <p:cNvPr id="100" name="矩形 99"/>
          <p:cNvSpPr/>
          <p:nvPr/>
        </p:nvSpPr>
        <p:spPr>
          <a:xfrm>
            <a:off x="268605" y="2355850"/>
            <a:ext cx="481330" cy="3352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v</a:t>
            </a:r>
            <a:r>
              <a:rPr lang="en-US" altLang="zh-CN" baseline="-25000"/>
              <a:t>x1 </a:t>
            </a:r>
            <a:endParaRPr lang="en-US" altLang="zh-CN" baseline="-25000"/>
          </a:p>
        </p:txBody>
      </p:sp>
      <p:sp>
        <p:nvSpPr>
          <p:cNvPr id="101" name="矩形 100"/>
          <p:cNvSpPr/>
          <p:nvPr/>
        </p:nvSpPr>
        <p:spPr>
          <a:xfrm>
            <a:off x="1223010" y="2287270"/>
            <a:ext cx="499110" cy="215328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1223010" y="2355850"/>
            <a:ext cx="499110" cy="3352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v</a:t>
            </a:r>
            <a:r>
              <a:rPr lang="en-US" altLang="zh-CN" baseline="-25000"/>
              <a:t>y1</a:t>
            </a:r>
            <a:endParaRPr lang="en-US" altLang="zh-CN" baseline="-25000"/>
          </a:p>
        </p:txBody>
      </p:sp>
      <p:sp>
        <p:nvSpPr>
          <p:cNvPr id="105" name="矩形 104"/>
          <p:cNvSpPr/>
          <p:nvPr/>
        </p:nvSpPr>
        <p:spPr>
          <a:xfrm>
            <a:off x="2100580" y="2355850"/>
            <a:ext cx="648970" cy="3683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v</a:t>
            </a:r>
            <a:r>
              <a:rPr lang="en-US" altLang="zh-CN" sz="1200" baseline="-25000"/>
              <a:t>x1+</a:t>
            </a:r>
            <a:r>
              <a:rPr lang="en-US" altLang="zh-CN" sz="1200"/>
              <a:t>v</a:t>
            </a:r>
            <a:r>
              <a:rPr lang="en-US" altLang="zh-CN" sz="1200" baseline="-25000"/>
              <a:t>y1</a:t>
            </a:r>
            <a:endParaRPr lang="en-US" altLang="zh-CN" sz="1200" baseline="-25000"/>
          </a:p>
        </p:txBody>
      </p:sp>
      <p:sp>
        <p:nvSpPr>
          <p:cNvPr id="106" name="加号 105"/>
          <p:cNvSpPr/>
          <p:nvPr/>
        </p:nvSpPr>
        <p:spPr>
          <a:xfrm>
            <a:off x="849630" y="3268980"/>
            <a:ext cx="272415" cy="248285"/>
          </a:xfrm>
          <a:prstGeom prst="mathPlus">
            <a:avLst>
              <a:gd name="adj1" fmla="val 22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等于号 106"/>
          <p:cNvSpPr/>
          <p:nvPr/>
        </p:nvSpPr>
        <p:spPr>
          <a:xfrm>
            <a:off x="1722120" y="3182620"/>
            <a:ext cx="321310" cy="33464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268605" y="2724150"/>
            <a:ext cx="481330" cy="3352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v</a:t>
            </a:r>
            <a:r>
              <a:rPr lang="en-US" altLang="zh-CN" baseline="-25000"/>
              <a:t>x2 </a:t>
            </a:r>
            <a:endParaRPr lang="en-US" altLang="zh-CN" baseline="-25000"/>
          </a:p>
        </p:txBody>
      </p:sp>
      <p:sp>
        <p:nvSpPr>
          <p:cNvPr id="117" name="矩形 116"/>
          <p:cNvSpPr/>
          <p:nvPr/>
        </p:nvSpPr>
        <p:spPr>
          <a:xfrm>
            <a:off x="1223010" y="2724150"/>
            <a:ext cx="499110" cy="3352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v</a:t>
            </a:r>
            <a:r>
              <a:rPr lang="en-US" altLang="zh-CN" baseline="-25000"/>
              <a:t>y2</a:t>
            </a:r>
            <a:endParaRPr lang="en-US" altLang="zh-CN" baseline="-25000"/>
          </a:p>
        </p:txBody>
      </p:sp>
      <p:sp>
        <p:nvSpPr>
          <p:cNvPr id="118" name="矩形 117"/>
          <p:cNvSpPr/>
          <p:nvPr/>
        </p:nvSpPr>
        <p:spPr>
          <a:xfrm>
            <a:off x="2100580" y="2724150"/>
            <a:ext cx="648970" cy="3683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v</a:t>
            </a:r>
            <a:r>
              <a:rPr lang="en-US" altLang="zh-CN" sz="1200" baseline="-25000"/>
              <a:t>x2+</a:t>
            </a:r>
            <a:r>
              <a:rPr lang="en-US" altLang="zh-CN" sz="1200"/>
              <a:t>v</a:t>
            </a:r>
            <a:r>
              <a:rPr lang="en-US" altLang="zh-CN" sz="1200" baseline="-25000"/>
              <a:t>y2</a:t>
            </a:r>
            <a:endParaRPr lang="en-US" altLang="zh-CN" sz="1200" baseline="-25000"/>
          </a:p>
        </p:txBody>
      </p:sp>
      <p:cxnSp>
        <p:nvCxnSpPr>
          <p:cNvPr id="11" name="直接连接符 10"/>
          <p:cNvCxnSpPr/>
          <p:nvPr/>
        </p:nvCxnSpPr>
        <p:spPr>
          <a:xfrm flipH="1" flipV="1">
            <a:off x="2919730" y="4523105"/>
            <a:ext cx="1071245" cy="379730"/>
          </a:xfrm>
          <a:prstGeom prst="line">
            <a:avLst/>
          </a:prstGeom>
          <a:ln w="38100" cmpd="sng">
            <a:solidFill>
              <a:srgbClr val="3EF3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99" idx="4"/>
          </p:cNvCxnSpPr>
          <p:nvPr/>
        </p:nvCxnSpPr>
        <p:spPr>
          <a:xfrm flipH="1">
            <a:off x="3052445" y="5218430"/>
            <a:ext cx="1000125" cy="346075"/>
          </a:xfrm>
          <a:prstGeom prst="line">
            <a:avLst/>
          </a:prstGeom>
          <a:ln w="38100" cmpd="sng">
            <a:solidFill>
              <a:srgbClr val="3EF3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68605" y="4727575"/>
            <a:ext cx="2481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c</a:t>
            </a:r>
            <a:r>
              <a:rPr lang="en-US" altLang="zh-CN" sz="3600" baseline="-25000">
                <a:solidFill>
                  <a:schemeClr val="bg1"/>
                </a:solidFill>
              </a:rPr>
              <a:t>u</a:t>
            </a:r>
            <a:r>
              <a:rPr lang="en-US" altLang="zh-CN" sz="3600">
                <a:solidFill>
                  <a:schemeClr val="bg1"/>
                </a:solidFill>
              </a:rPr>
              <a:t>=f(c</a:t>
            </a:r>
            <a:r>
              <a:rPr lang="en-US" altLang="zh-CN" sz="3600" baseline="-25000">
                <a:solidFill>
                  <a:schemeClr val="bg1"/>
                </a:solidFill>
              </a:rPr>
              <a:t>u</a:t>
            </a:r>
            <a:r>
              <a:rPr lang="en-US" altLang="zh-CN" sz="3600">
                <a:solidFill>
                  <a:schemeClr val="bg1"/>
                </a:solidFill>
              </a:rPr>
              <a:t>,c</a:t>
            </a:r>
            <a:r>
              <a:rPr lang="en-US" altLang="zh-CN" sz="3600" baseline="-25000">
                <a:solidFill>
                  <a:schemeClr val="bg1"/>
                </a:solidFill>
              </a:rPr>
              <a:t>v</a:t>
            </a:r>
            <a:r>
              <a:rPr lang="en-US" altLang="zh-CN" sz="3600">
                <a:solidFill>
                  <a:schemeClr val="bg1"/>
                </a:solidFill>
              </a:rPr>
              <a:t>)</a:t>
            </a:r>
            <a:endParaRPr lang="en-US" altLang="zh-CN" sz="3600" baseline="-25000">
              <a:solidFill>
                <a:schemeClr val="bg1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93610" y="2619375"/>
            <a:ext cx="886460" cy="442595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/>
              <a:t>apply</a:t>
            </a:r>
            <a:endParaRPr lang="en-US" altLang="zh-CN" sz="1400" dirty="0"/>
          </a:p>
          <a:p>
            <a:pPr algn="ctr"/>
            <a:r>
              <a:rPr lang="en-US" altLang="zh-CN" sz="1400" dirty="0"/>
              <a:t>dataset</a:t>
            </a:r>
            <a:endParaRPr lang="en-US" altLang="zh-CN" sz="1400" dirty="0"/>
          </a:p>
        </p:txBody>
      </p:sp>
      <p:cxnSp>
        <p:nvCxnSpPr>
          <p:cNvPr id="12" name="直接箭头连接符 11"/>
          <p:cNvCxnSpPr>
            <a:stCxn id="3" idx="2"/>
            <a:endCxn id="18" idx="0"/>
          </p:cNvCxnSpPr>
          <p:nvPr/>
        </p:nvCxnSpPr>
        <p:spPr>
          <a:xfrm>
            <a:off x="7736840" y="3061970"/>
            <a:ext cx="650240" cy="27495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7825740" y="3336925"/>
            <a:ext cx="1122680" cy="645160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apply action</a:t>
            </a:r>
            <a:endParaRPr lang="en-US" altLang="zh-CN" sz="1000"/>
          </a:p>
          <a:p>
            <a:pPr algn="ctr"/>
            <a:r>
              <a:rPr lang="en-US" altLang="zh-CN" sz="1000"/>
              <a:t>compress</a:t>
            </a:r>
            <a:endParaRPr lang="en-US" altLang="zh-CN" sz="1000"/>
          </a:p>
        </p:txBody>
      </p:sp>
      <p:cxnSp>
        <p:nvCxnSpPr>
          <p:cNvPr id="19" name="直接箭头连接符 18"/>
          <p:cNvCxnSpPr>
            <a:stCxn id="18" idx="2"/>
            <a:endCxn id="67" idx="0"/>
          </p:cNvCxnSpPr>
          <p:nvPr/>
        </p:nvCxnSpPr>
        <p:spPr>
          <a:xfrm>
            <a:off x="8387080" y="3982085"/>
            <a:ext cx="12065" cy="3263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428230" y="3982085"/>
            <a:ext cx="191770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>
                <a:solidFill>
                  <a:schemeClr val="bg1"/>
                </a:solidFill>
              </a:rPr>
              <a:t>筛选压缩率比</a:t>
            </a:r>
            <a:r>
              <a:rPr lang="en-US" altLang="zh-CN" sz="1000">
                <a:solidFill>
                  <a:schemeClr val="bg1"/>
                </a:solidFill>
              </a:rPr>
              <a:t>bench</a:t>
            </a:r>
            <a:r>
              <a:rPr lang="zh-CN" altLang="en-US" sz="1000">
                <a:solidFill>
                  <a:schemeClr val="bg1"/>
                </a:solidFill>
              </a:rPr>
              <a:t>低的</a:t>
            </a:r>
            <a:r>
              <a:rPr lang="en-US" altLang="zh-CN" sz="1000">
                <a:solidFill>
                  <a:schemeClr val="bg1"/>
                </a:solidFill>
              </a:rPr>
              <a:t>action</a:t>
            </a:r>
            <a:endParaRPr lang="en-US" altLang="zh-CN" sz="10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1561465"/>
            <a:ext cx="8906510" cy="508635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8387080" y="2389505"/>
            <a:ext cx="124269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900">
                <a:solidFill>
                  <a:schemeClr val="bg1"/>
                </a:solidFill>
              </a:rPr>
              <a:t>column^2 * op_num</a:t>
            </a: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676640" y="1039495"/>
            <a:ext cx="8858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chemeClr val="accent2"/>
                </a:solidFill>
              </a:rPr>
              <a:t>19%</a:t>
            </a:r>
            <a:endParaRPr lang="en-US" altLang="zh-CN" sz="2800" b="1">
              <a:solidFill>
                <a:schemeClr val="accent2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1116310" y="1045845"/>
            <a:ext cx="11944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chemeClr val="accent2"/>
                </a:solidFill>
              </a:rPr>
              <a:t>12.8%</a:t>
            </a:r>
            <a:endParaRPr lang="en-US" altLang="zh-CN" sz="2800" b="1">
              <a:solidFill>
                <a:schemeClr val="accent2"/>
              </a:solidFill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9609455" y="1045845"/>
            <a:ext cx="1506855" cy="460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3" grpId="0"/>
      <p:bldP spid="27" grpId="0" bldLvl="0" animBg="1"/>
      <p:bldP spid="50" grpId="1"/>
      <p:bldP spid="53" grpId="1"/>
      <p:bldP spid="2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458840" y="2516023"/>
            <a:ext cx="6245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上分时间线</a:t>
            </a:r>
            <a:endParaRPr lang="en-US" altLang="zh-CN" sz="72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58840" y="3562463"/>
            <a:ext cx="6226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Improve scores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timeline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 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  <a:p>
            <a:pPr algn="ctr"/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 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0798" y="2516023"/>
            <a:ext cx="1733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7200" dirty="0">
                <a:solidFill>
                  <a:schemeClr val="accent2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04.</a:t>
            </a:r>
            <a:endParaRPr lang="en-US" altLang="zh-CN" sz="7200" dirty="0">
              <a:solidFill>
                <a:schemeClr val="accent2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973690" y="2591256"/>
            <a:ext cx="1162177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2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01.</a:t>
            </a:r>
            <a:endParaRPr lang="en-US" altLang="zh-CN" sz="6600" dirty="0">
              <a:solidFill>
                <a:schemeClr val="accent2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6918" y="3570426"/>
            <a:ext cx="2409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团队成员介绍</a:t>
            </a:r>
            <a:endParaRPr lang="en-US" altLang="zh-CN" sz="24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5032" y="3974401"/>
            <a:ext cx="21126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0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Introduction of team members</a:t>
            </a:r>
            <a:endParaRPr lang="en-US" altLang="zh-CN" sz="1000" dirty="0">
              <a:solidFill>
                <a:schemeClr val="bg1">
                  <a:lumMod val="8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23304" y="2591256"/>
            <a:ext cx="1453924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2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02.</a:t>
            </a:r>
            <a:endParaRPr lang="en-US" altLang="zh-CN" sz="6600" dirty="0">
              <a:solidFill>
                <a:schemeClr val="accent2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93647" y="3598866"/>
            <a:ext cx="296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存储及读写方案</a:t>
            </a:r>
            <a:endParaRPr lang="en-US" altLang="zh-CN" sz="24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50517" y="3974401"/>
            <a:ext cx="2391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0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Storage and read-write solutions</a:t>
            </a:r>
            <a:endParaRPr lang="en-US" altLang="zh-CN" sz="1000" dirty="0">
              <a:solidFill>
                <a:schemeClr val="bg1">
                  <a:lumMod val="8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450099" y="2591256"/>
            <a:ext cx="1431482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2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03.</a:t>
            </a:r>
            <a:endParaRPr lang="en-US" altLang="zh-CN" sz="6600" dirty="0">
              <a:solidFill>
                <a:schemeClr val="accent2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07977" y="3570426"/>
            <a:ext cx="2409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压缩方案</a:t>
            </a:r>
            <a:endParaRPr lang="en-US" altLang="zh-CN" sz="24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066091" y="3974401"/>
            <a:ext cx="21126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0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Compression</a:t>
            </a:r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 </a:t>
            </a:r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solutions</a:t>
            </a:r>
            <a:endParaRPr lang="en-US" altLang="zh-CN" sz="1000" dirty="0">
              <a:solidFill>
                <a:schemeClr val="bg1">
                  <a:lumMod val="8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814078" y="2581495"/>
            <a:ext cx="1460336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2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05.</a:t>
            </a:r>
            <a:endParaRPr lang="en-US" altLang="zh-CN" sz="6600" dirty="0">
              <a:solidFill>
                <a:schemeClr val="accent2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286383" y="3560665"/>
            <a:ext cx="2409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回顾与总结</a:t>
            </a:r>
            <a:endParaRPr lang="en-US" altLang="zh-CN" sz="24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444497" y="3964640"/>
            <a:ext cx="21126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Summary</a:t>
            </a:r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 </a:t>
            </a:r>
            <a:endParaRPr lang="en-US" altLang="zh-CN" sz="1000" dirty="0">
              <a:solidFill>
                <a:schemeClr val="bg1">
                  <a:lumMod val="8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36791" y="2591256"/>
            <a:ext cx="1431482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2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04.</a:t>
            </a:r>
            <a:endParaRPr lang="en-US" altLang="zh-CN" sz="6600" dirty="0">
              <a:solidFill>
                <a:schemeClr val="accent2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94669" y="3570426"/>
            <a:ext cx="2409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上分时间线</a:t>
            </a:r>
            <a:endParaRPr lang="en-US" altLang="zh-CN" sz="24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52783" y="3974401"/>
            <a:ext cx="21126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Improve scores</a:t>
            </a:r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 </a:t>
            </a:r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timeline</a:t>
            </a:r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 </a:t>
            </a:r>
            <a:endParaRPr lang="en-US" altLang="zh-CN" sz="1000" dirty="0">
              <a:solidFill>
                <a:schemeClr val="bg1">
                  <a:lumMod val="8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52101" y="427038"/>
            <a:ext cx="608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上分时间线</a:t>
            </a:r>
            <a:endParaRPr lang="en-US" altLang="zh-CN" sz="3600" b="1" dirty="0">
              <a:solidFill>
                <a:schemeClr val="bg1"/>
              </a:solidFill>
              <a:latin typeface="Alibaba PuHuiTi 2.0 75 SemiBold" pitchFamily="18" charset="-122"/>
              <a:ea typeface="Alibaba PuHuiTi 2.0 75 SemiBold" pitchFamily="18" charset="-122"/>
              <a:cs typeface="Alibaba PuHuiTi 2.0 75 SemiBold" pitchFamily="18" charset="-122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585338" y="3429000"/>
          <a:ext cx="5719928" cy="2398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340628" y="3815728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10</a:t>
            </a:r>
            <a:endParaRPr kumimoji="1" lang="zh-CN" altLang="en-US" sz="3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17962" y="3610081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97</a:t>
            </a:r>
            <a:endParaRPr kumimoji="1" lang="zh-CN" altLang="en-US" sz="3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9" name="图示 8"/>
          <p:cNvGraphicFramePr/>
          <p:nvPr/>
        </p:nvGraphicFramePr>
        <p:xfrm>
          <a:off x="5148000" y="1936600"/>
          <a:ext cx="5719928" cy="2398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513076" y="3230940"/>
            <a:ext cx="10795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120+</a:t>
            </a:r>
            <a:endParaRPr kumimoji="1" lang="zh-CN" altLang="en-US" sz="3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31477" y="2546739"/>
            <a:ext cx="10795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140+</a:t>
            </a:r>
            <a:endParaRPr kumimoji="1" lang="zh-CN" altLang="en-US" sz="3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61954" y="2172414"/>
            <a:ext cx="10579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170+</a:t>
            </a:r>
            <a:endParaRPr kumimoji="1" lang="zh-CN" altLang="en-US" sz="3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936526" y="1849524"/>
            <a:ext cx="14071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183.73</a:t>
            </a:r>
            <a:endParaRPr kumimoji="1" lang="en-US" altLang="zh-CN" sz="3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458840" y="2516023"/>
            <a:ext cx="6245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回顾与总结</a:t>
            </a:r>
            <a:endParaRPr lang="en-US" altLang="zh-CN" sz="72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58840" y="3562463"/>
            <a:ext cx="6226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Summary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 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4312" y="2516023"/>
            <a:ext cx="1779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7200" dirty="0">
                <a:solidFill>
                  <a:schemeClr val="accent2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05.</a:t>
            </a:r>
            <a:endParaRPr lang="en-US" altLang="zh-CN" sz="7200" dirty="0">
              <a:solidFill>
                <a:schemeClr val="accent2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52101" y="519113"/>
            <a:ext cx="608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回顾与总结</a:t>
            </a:r>
            <a:endParaRPr lang="en-US" altLang="zh-CN" sz="3600" b="1" dirty="0">
              <a:solidFill>
                <a:schemeClr val="bg1"/>
              </a:solidFill>
              <a:latin typeface="Alibaba PuHuiTi 2.0 75 SemiBold" pitchFamily="18" charset="-122"/>
              <a:ea typeface="Alibaba PuHuiTi 2.0 75 SemiBold" pitchFamily="18" charset="-122"/>
              <a:cs typeface="Alibaba PuHuiTi 2.0 75 SemiBold" pitchFamily="18" charset="-122"/>
            </a:endParaRPr>
          </a:p>
        </p:txBody>
      </p:sp>
      <p:sp>
        <p:nvSpPr>
          <p:cNvPr id="4" name="小标题"/>
          <p:cNvSpPr txBox="1"/>
          <p:nvPr/>
        </p:nvSpPr>
        <p:spPr>
          <a:xfrm>
            <a:off x="537497" y="1165444"/>
            <a:ext cx="10790145" cy="5438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45000"/>
              </a:lnSpc>
            </a:pP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一、其它优化点</a:t>
            </a:r>
            <a:endParaRPr lang="en-US" altLang="zh-CN" sz="1600" dirty="0">
              <a:solidFill>
                <a:schemeClr val="bg1"/>
              </a:solidFill>
              <a:ea typeface="Alibaba PuHuiTi 2.0 55 Regular" pitchFamily="18" charset="-122"/>
              <a:cs typeface="+mn-lt"/>
            </a:endParaRPr>
          </a:p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内存预分配，</a:t>
            </a:r>
            <a:r>
              <a:rPr lang="en-US" altLang="zh-CN" sz="1600" dirty="0" err="1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threadLocal</a:t>
            </a: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复用，</a:t>
            </a:r>
            <a:r>
              <a:rPr lang="en-US" altLang="zh-CN" sz="1600" dirty="0" err="1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cpu</a:t>
            </a:r>
            <a:r>
              <a:rPr lang="zh-CN" altLang="en-US" sz="1600" dirty="0" err="1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分支</a:t>
            </a: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预测等常规手段</a:t>
            </a:r>
            <a:endParaRPr lang="en-US" altLang="zh-CN" sz="1600" dirty="0">
              <a:solidFill>
                <a:schemeClr val="bg1"/>
              </a:solidFill>
              <a:ea typeface="Alibaba PuHuiTi 2.0 55 Regular" pitchFamily="18" charset="-122"/>
              <a:cs typeface="+mn-lt"/>
            </a:endParaRPr>
          </a:p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在压缩之前组织数据的时候，本地火焰图显示</a:t>
            </a:r>
            <a:r>
              <a:rPr lang="en-US" altLang="zh-CN" sz="1600" dirty="0" err="1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map.get</a:t>
            </a: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占用较多</a:t>
            </a:r>
            <a:r>
              <a:rPr lang="en-US" altLang="zh-CN" sz="1600" dirty="0" err="1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cpu</a:t>
            </a: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时间，换成了</a:t>
            </a:r>
            <a:r>
              <a:rPr lang="en-US" altLang="zh-CN" sz="1600" dirty="0" err="1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map.foreach</a:t>
            </a: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写提升了</a:t>
            </a:r>
            <a:r>
              <a:rPr lang="en-US" altLang="zh-CN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2w</a:t>
            </a:r>
            <a:endParaRPr lang="en-US" altLang="zh-CN" sz="1600" dirty="0">
              <a:solidFill>
                <a:schemeClr val="bg1"/>
              </a:solidFill>
              <a:ea typeface="Alibaba PuHuiTi 2.0 55 Regular" pitchFamily="18" charset="-122"/>
              <a:cs typeface="+mn-lt"/>
            </a:endParaRPr>
          </a:p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读的时候由于</a:t>
            </a:r>
            <a:r>
              <a:rPr lang="en-US" altLang="zh-CN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load</a:t>
            </a: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了文件，</a:t>
            </a:r>
            <a:r>
              <a:rPr lang="en-US" altLang="zh-CN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IO</a:t>
            </a: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耗时大幅减少，解压耗时占了大头，使用多线程并发解压，有一定的提升</a:t>
            </a:r>
            <a:endParaRPr lang="en-US" altLang="zh-CN" sz="1600" dirty="0">
              <a:solidFill>
                <a:schemeClr val="bg1"/>
              </a:solidFill>
              <a:ea typeface="Alibaba PuHuiTi 2.0 55 Regular" pitchFamily="18" charset="-122"/>
              <a:cs typeface="+mn-lt"/>
            </a:endParaRPr>
          </a:p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对于</a:t>
            </a:r>
            <a:r>
              <a:rPr lang="en-US" altLang="zh-CN" sz="1600" dirty="0" err="1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agg</a:t>
            </a: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和</a:t>
            </a:r>
            <a:r>
              <a:rPr lang="en-US" altLang="zh-CN" sz="1600" dirty="0" err="1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downsample</a:t>
            </a: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，只读一列，解压的时候针对某一列进行解压，包括列于列之间有</a:t>
            </a: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依赖关系的，</a:t>
            </a: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只解压依赖的列</a:t>
            </a:r>
            <a:endParaRPr lang="en-US" altLang="zh-CN" sz="1600" dirty="0">
              <a:solidFill>
                <a:schemeClr val="bg1"/>
              </a:solidFill>
              <a:ea typeface="Alibaba PuHuiTi 2.0 55 Regular" pitchFamily="18" charset="-122"/>
              <a:cs typeface="+mn-lt"/>
            </a:endParaRPr>
          </a:p>
          <a:p>
            <a:pPr>
              <a:lnSpc>
                <a:spcPct val="145000"/>
              </a:lnSpc>
            </a:pP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二、回顾</a:t>
            </a:r>
            <a:endParaRPr lang="en-US" altLang="zh-CN" sz="1600" dirty="0">
              <a:solidFill>
                <a:schemeClr val="bg1"/>
              </a:solidFill>
              <a:ea typeface="Alibaba PuHuiTi 2.0 55 Regular" pitchFamily="18" charset="-122"/>
              <a:cs typeface="+mn-lt"/>
            </a:endParaRPr>
          </a:p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String</a:t>
            </a: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压缩完全依赖</a:t>
            </a:r>
            <a:r>
              <a:rPr lang="en-US" altLang="zh-CN" sz="1600" dirty="0" err="1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zstd</a:t>
            </a: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，</a:t>
            </a:r>
            <a:r>
              <a:rPr lang="en-US" altLang="zh-CN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string</a:t>
            </a: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又占大头，最终也没干掉</a:t>
            </a:r>
            <a:r>
              <a:rPr lang="en-US" altLang="zh-CN" sz="1600" dirty="0" err="1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zstd</a:t>
            </a: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，导致了写一直提不上去</a:t>
            </a:r>
            <a:endParaRPr lang="en-US" altLang="zh-CN" sz="1600" dirty="0">
              <a:solidFill>
                <a:schemeClr val="bg1"/>
              </a:solidFill>
              <a:ea typeface="Alibaba PuHuiTi 2.0 55 Regular" pitchFamily="18" charset="-122"/>
              <a:cs typeface="+mn-lt"/>
            </a:endParaRPr>
          </a:p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String</a:t>
            </a: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压缩率</a:t>
            </a:r>
            <a:r>
              <a:rPr lang="en-US" altLang="zh-CN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0.54</a:t>
            </a: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左右，花了很久时间探索</a:t>
            </a:r>
            <a:r>
              <a:rPr lang="en-US" altLang="zh-CN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string</a:t>
            </a: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的压缩，最终无功而返。</a:t>
            </a:r>
            <a:endParaRPr lang="en-US" altLang="zh-CN" sz="1600" dirty="0">
              <a:solidFill>
                <a:schemeClr val="bg1"/>
              </a:solidFill>
              <a:ea typeface="Alibaba PuHuiTi 2.0 55 Regular" pitchFamily="18" charset="-122"/>
              <a:cs typeface="+mn-lt"/>
            </a:endParaRPr>
          </a:p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开始想当然的认为写的主要耗时在压缩，读的耗时也在解压，试图优化解压，最终通过统计发现读的时候</a:t>
            </a:r>
            <a:r>
              <a:rPr lang="en-US" altLang="zh-CN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IO</a:t>
            </a: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才是耗时大头，最终想到了单独</a:t>
            </a:r>
            <a:r>
              <a:rPr lang="en-US" altLang="zh-CN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load int</a:t>
            </a: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类型等操作。</a:t>
            </a:r>
            <a:endParaRPr lang="en-US" altLang="zh-CN" sz="1600" dirty="0">
              <a:solidFill>
                <a:schemeClr val="bg1"/>
              </a:solidFill>
              <a:ea typeface="Alibaba PuHuiTi 2.0 55 Regular" pitchFamily="18" charset="-122"/>
              <a:cs typeface="+mn-lt"/>
            </a:endParaRPr>
          </a:p>
          <a:p>
            <a:pPr>
              <a:lnSpc>
                <a:spcPct val="145000"/>
              </a:lnSpc>
            </a:pP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三、技术沉淀</a:t>
            </a:r>
            <a:endParaRPr lang="en-US" altLang="zh-CN" sz="1600" dirty="0">
              <a:solidFill>
                <a:schemeClr val="bg1"/>
              </a:solidFill>
              <a:ea typeface="Alibaba PuHuiTi 2.0 55 Regular" pitchFamily="18" charset="-122"/>
              <a:cs typeface="+mn-lt"/>
            </a:endParaRPr>
          </a:p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采用块内列存的数据库可探索列之间的关系来降低压缩率，对</a:t>
            </a:r>
            <a:r>
              <a:rPr lang="en-US" altLang="zh-CN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int压缩的方法进行抽象总结，理论上可将该数据预处理（</a:t>
            </a:r>
            <a:r>
              <a:rPr lang="en-US" altLang="zh-CN" sz="1600" dirty="0">
                <a:solidFill>
                  <a:schemeClr val="accent2"/>
                </a:solidFill>
                <a:ea typeface="Alibaba PuHuiTi 2.0 55 Regular" pitchFamily="18" charset="-122"/>
                <a:cs typeface="+mn-lt"/>
              </a:rPr>
              <a:t>启发式关联操作压缩</a:t>
            </a:r>
            <a:r>
              <a:rPr lang="zh-CN" altLang="en-US" sz="1600" dirty="0">
                <a:solidFill>
                  <a:schemeClr val="bg1"/>
                </a:solidFill>
                <a:ea typeface="Alibaba PuHuiTi 2.0 55 Regular" pitchFamily="18" charset="-122"/>
                <a:cs typeface="+mn-lt"/>
              </a:rPr>
              <a:t>）应用于时序数据库中。</a:t>
            </a:r>
            <a:endParaRPr lang="en-US" altLang="zh-CN" sz="1600" dirty="0">
              <a:solidFill>
                <a:schemeClr val="bg1"/>
              </a:solidFill>
              <a:ea typeface="Alibaba PuHuiTi 2.0 55 Regular" pitchFamily="18" charset="-122"/>
              <a:cs typeface="+mn-lt"/>
            </a:endParaRPr>
          </a:p>
          <a:p>
            <a:pPr>
              <a:lnSpc>
                <a:spcPct val="145000"/>
              </a:lnSpc>
            </a:pPr>
            <a:endParaRPr lang="en-US" altLang="zh-CN" sz="1600" dirty="0">
              <a:solidFill>
                <a:schemeClr val="bg1"/>
              </a:solidFill>
              <a:ea typeface="Alibaba PuHuiTi 2.0 55 Regular" pitchFamily="18" charset="-122"/>
              <a:cs typeface="+mn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文本框 82"/>
          <p:cNvSpPr txBox="1"/>
          <p:nvPr/>
        </p:nvSpPr>
        <p:spPr>
          <a:xfrm>
            <a:off x="3052736" y="423228"/>
            <a:ext cx="6087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dirty="0">
                <a:solidFill>
                  <a:schemeClr val="bg1"/>
                </a:solidFill>
                <a:ea typeface="Alibaba PuHuiTi 2.0 55 Regular" pitchFamily="18" charset="-122"/>
                <a:cs typeface="+mn-lt"/>
                <a:sym typeface="+mn-ea"/>
              </a:rPr>
              <a:t>启发式列关联操作压缩</a:t>
            </a:r>
            <a:r>
              <a:rPr lang="zh-CN" altLang="en-US" sz="3600" dirty="0">
                <a:solidFill>
                  <a:schemeClr val="bg1"/>
                </a:solidFill>
                <a:ea typeface="Alibaba PuHuiTi 2.0 55 Regular" pitchFamily="18" charset="-122"/>
                <a:cs typeface="+mn-lt"/>
                <a:sym typeface="+mn-ea"/>
              </a:rPr>
              <a:t>探索</a:t>
            </a:r>
            <a:endParaRPr lang="zh-CN" altLang="en-US" sz="3600" dirty="0">
              <a:solidFill>
                <a:schemeClr val="bg1"/>
              </a:solidFill>
              <a:ea typeface="Alibaba PuHuiTi 2.0 55 Regular" pitchFamily="18" charset="-122"/>
              <a:cs typeface="+mn-lt"/>
              <a:sym typeface="+mn-ea"/>
            </a:endParaRPr>
          </a:p>
        </p:txBody>
      </p:sp>
      <p:cxnSp>
        <p:nvCxnSpPr>
          <p:cNvPr id="18" name="直接箭头连接符 17"/>
          <p:cNvCxnSpPr>
            <a:stCxn id="9" idx="0"/>
          </p:cNvCxnSpPr>
          <p:nvPr/>
        </p:nvCxnSpPr>
        <p:spPr>
          <a:xfrm flipH="1" flipV="1">
            <a:off x="3562985" y="1437005"/>
            <a:ext cx="1180465" cy="555625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433955" y="1068705"/>
            <a:ext cx="28295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对每个</a:t>
            </a:r>
            <a:r>
              <a:rPr lang="en-US" altLang="zh-CN">
                <a:solidFill>
                  <a:schemeClr val="bg1"/>
                </a:solidFill>
              </a:rPr>
              <a:t>schema</a:t>
            </a:r>
            <a:r>
              <a:rPr lang="zh-CN" altLang="en-US">
                <a:solidFill>
                  <a:schemeClr val="bg1"/>
                </a:solidFill>
              </a:rPr>
              <a:t>持久化该</a:t>
            </a:r>
            <a:r>
              <a:rPr lang="zh-CN" altLang="en-US">
                <a:solidFill>
                  <a:schemeClr val="bg1"/>
                </a:solidFill>
              </a:rPr>
              <a:t>图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3" name="直接箭头连接符 22"/>
          <p:cNvCxnSpPr>
            <a:stCxn id="37" idx="0"/>
            <a:endCxn id="24" idx="2"/>
          </p:cNvCxnSpPr>
          <p:nvPr/>
        </p:nvCxnSpPr>
        <p:spPr>
          <a:xfrm flipH="1" flipV="1">
            <a:off x="8265160" y="1713865"/>
            <a:ext cx="111760" cy="417830"/>
          </a:xfrm>
          <a:prstGeom prst="straightConnector1">
            <a:avLst/>
          </a:prstGeom>
          <a:ln>
            <a:solidFill>
              <a:srgbClr val="3EF3F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344920" y="1068705"/>
            <a:ext cx="3840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探索</a:t>
            </a:r>
            <a:r>
              <a:rPr lang="en-US" altLang="zh-CN">
                <a:solidFill>
                  <a:schemeClr val="bg1"/>
                </a:solidFill>
              </a:rPr>
              <a:t>DAG</a:t>
            </a:r>
            <a:r>
              <a:rPr lang="zh-CN" altLang="en-US">
                <a:solidFill>
                  <a:schemeClr val="bg1"/>
                </a:solidFill>
              </a:rPr>
              <a:t>的过程可以有很多尝试：</a:t>
            </a:r>
            <a:br>
              <a:rPr lang="zh-CN" altLang="en-US">
                <a:solidFill>
                  <a:schemeClr val="bg1"/>
                </a:solidFill>
              </a:rPr>
            </a:br>
            <a:r>
              <a:rPr lang="zh-CN" altLang="en-US">
                <a:solidFill>
                  <a:schemeClr val="bg1"/>
                </a:solidFill>
              </a:rPr>
              <a:t>强化学习，启发式搜索，模拟</a:t>
            </a:r>
            <a:r>
              <a:rPr lang="zh-CN" altLang="en-US">
                <a:solidFill>
                  <a:schemeClr val="bg1"/>
                </a:solidFill>
              </a:rPr>
              <a:t>退火等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42125" y="6066790"/>
            <a:ext cx="3840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此处反馈为了避免对小样本过拟合，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可采用交叉验证的</a:t>
            </a:r>
            <a:r>
              <a:rPr lang="zh-CN" altLang="en-US">
                <a:solidFill>
                  <a:schemeClr val="bg1"/>
                </a:solidFill>
              </a:rPr>
              <a:t>方式</a:t>
            </a: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8546465" y="3887470"/>
            <a:ext cx="1051560" cy="2165350"/>
          </a:xfrm>
          <a:prstGeom prst="straightConnector1">
            <a:avLst/>
          </a:prstGeom>
          <a:ln>
            <a:solidFill>
              <a:srgbClr val="3EF3F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76530" y="1880870"/>
            <a:ext cx="11838305" cy="4216400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105150" y="1992630"/>
            <a:ext cx="3276600" cy="33197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424555" y="2304415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c</a:t>
            </a:r>
            <a:r>
              <a:rPr lang="en-US" altLang="zh-CN" sz="1400" baseline="-25000"/>
              <a:t>x</a:t>
            </a:r>
            <a:endParaRPr lang="en-US" altLang="zh-CN" sz="1400" baseline="-25000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3661410" y="2667635"/>
            <a:ext cx="231140" cy="2724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3846830" y="2881630"/>
            <a:ext cx="422275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+</a:t>
            </a:r>
            <a:endParaRPr lang="en-US" altLang="zh-CN"/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4191635" y="2645410"/>
            <a:ext cx="273050" cy="2946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53" idx="5"/>
            <a:endCxn id="55" idx="1"/>
          </p:cNvCxnSpPr>
          <p:nvPr/>
        </p:nvCxnSpPr>
        <p:spPr>
          <a:xfrm>
            <a:off x="5190490" y="2644140"/>
            <a:ext cx="146050" cy="41148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54" idx="4"/>
            <a:endCxn id="55" idx="7"/>
          </p:cNvCxnSpPr>
          <p:nvPr/>
        </p:nvCxnSpPr>
        <p:spPr>
          <a:xfrm flipH="1">
            <a:off x="5688330" y="2702560"/>
            <a:ext cx="246380" cy="35306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7" idx="5"/>
            <a:endCxn id="56" idx="1"/>
          </p:cNvCxnSpPr>
          <p:nvPr/>
        </p:nvCxnSpPr>
        <p:spPr>
          <a:xfrm>
            <a:off x="4207510" y="3221355"/>
            <a:ext cx="260350" cy="35433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55" idx="3"/>
            <a:endCxn id="56" idx="7"/>
          </p:cNvCxnSpPr>
          <p:nvPr/>
        </p:nvCxnSpPr>
        <p:spPr>
          <a:xfrm flipH="1">
            <a:off x="4819650" y="3336925"/>
            <a:ext cx="516890" cy="23876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7" idx="2"/>
          </p:cNvCxnSpPr>
          <p:nvPr/>
        </p:nvCxnSpPr>
        <p:spPr>
          <a:xfrm flipH="1" flipV="1">
            <a:off x="2961005" y="2131695"/>
            <a:ext cx="885825" cy="949325"/>
          </a:xfrm>
          <a:prstGeom prst="line">
            <a:avLst/>
          </a:prstGeom>
          <a:ln w="38100" cmpd="sng">
            <a:solidFill>
              <a:srgbClr val="3EF3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7" idx="3"/>
          </p:cNvCxnSpPr>
          <p:nvPr/>
        </p:nvCxnSpPr>
        <p:spPr>
          <a:xfrm flipH="1">
            <a:off x="2641600" y="3221355"/>
            <a:ext cx="1266825" cy="1258570"/>
          </a:xfrm>
          <a:prstGeom prst="line">
            <a:avLst/>
          </a:prstGeom>
          <a:ln w="38100" cmpd="sng">
            <a:solidFill>
              <a:srgbClr val="3EF3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68605" y="2287270"/>
            <a:ext cx="480695" cy="215328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2099945" y="2287270"/>
            <a:ext cx="649605" cy="220408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7144385" y="2131695"/>
            <a:ext cx="2465070" cy="3319780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 cmpd="sng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8439785" y="2619375"/>
            <a:ext cx="1122680" cy="478155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/>
              <a:t>action space</a:t>
            </a:r>
            <a:endParaRPr lang="en-US" altLang="zh-CN" sz="1400" dirty="0"/>
          </a:p>
        </p:txBody>
      </p:sp>
      <p:sp>
        <p:nvSpPr>
          <p:cNvPr id="39" name="圆角矩形 38"/>
          <p:cNvSpPr/>
          <p:nvPr/>
        </p:nvSpPr>
        <p:spPr>
          <a:xfrm>
            <a:off x="7825740" y="4308475"/>
            <a:ext cx="1146810" cy="594360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opt list</a:t>
            </a:r>
            <a:endParaRPr lang="en-US" altLang="zh-CN"/>
          </a:p>
        </p:txBody>
      </p:sp>
      <p:cxnSp>
        <p:nvCxnSpPr>
          <p:cNvPr id="40" name="肘形连接符 39"/>
          <p:cNvCxnSpPr>
            <a:stCxn id="39" idx="2"/>
          </p:cNvCxnSpPr>
          <p:nvPr/>
        </p:nvCxnSpPr>
        <p:spPr>
          <a:xfrm rot="5400000">
            <a:off x="7257415" y="4035425"/>
            <a:ext cx="274955" cy="2008505"/>
          </a:xfrm>
          <a:prstGeom prst="bentConnector2">
            <a:avLst/>
          </a:prstGeom>
          <a:ln w="12700" cmpd="sng">
            <a:solidFill>
              <a:schemeClr val="bg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endCxn id="109" idx="1"/>
          </p:cNvCxnSpPr>
          <p:nvPr/>
        </p:nvCxnSpPr>
        <p:spPr>
          <a:xfrm>
            <a:off x="6357620" y="2840990"/>
            <a:ext cx="93599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8" idx="2"/>
            <a:endCxn id="111" idx="0"/>
          </p:cNvCxnSpPr>
          <p:nvPr/>
        </p:nvCxnSpPr>
        <p:spPr>
          <a:xfrm flipH="1">
            <a:off x="8387080" y="3097530"/>
            <a:ext cx="614045" cy="23939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207510" y="5564505"/>
            <a:ext cx="112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差分</a:t>
            </a:r>
            <a:r>
              <a:rPr lang="en-US" altLang="zh-CN">
                <a:solidFill>
                  <a:schemeClr val="bg1"/>
                </a:solidFill>
              </a:rPr>
              <a:t>DAG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768840" y="1881505"/>
            <a:ext cx="211963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 err="1">
                <a:solidFill>
                  <a:schemeClr val="bg1"/>
                </a:solidFill>
              </a:rPr>
              <a:t>action:定义为cx</a:t>
            </a:r>
            <a:r>
              <a:rPr lang="en-US" altLang="zh-CN" dirty="0">
                <a:solidFill>
                  <a:schemeClr val="bg1"/>
                </a:solidFill>
              </a:rPr>
              <a:t> op </a:t>
            </a:r>
            <a:r>
              <a:rPr lang="en-US" altLang="zh-CN" dirty="0" err="1">
                <a:solidFill>
                  <a:schemeClr val="bg1"/>
                </a:solidFill>
              </a:rPr>
              <a:t>cy的一个操作，可以理解为delta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tree中的最小单元</a:t>
            </a:r>
            <a:r>
              <a:rPr lang="en-US" altLang="zh-CN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pPr algn="l"/>
            <a:endParaRPr lang="en-US" altLang="zh-CN" dirty="0">
              <a:solidFill>
                <a:schemeClr val="bg1"/>
              </a:solidFill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</a:rPr>
              <a:t>opt list: </a:t>
            </a:r>
            <a:r>
              <a:rPr lang="en-US" altLang="zh-CN" dirty="0" err="1">
                <a:solidFill>
                  <a:schemeClr val="bg1"/>
                </a:solidFill>
              </a:rPr>
              <a:t>定义为压缩率比bench低的action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list，即action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space的一个子集</a:t>
            </a:r>
            <a:endParaRPr lang="en-US" altLang="zh-CN" dirty="0" err="1">
              <a:solidFill>
                <a:schemeClr val="bg1"/>
              </a:solidFill>
            </a:endParaRPr>
          </a:p>
          <a:p>
            <a:pPr algn="l"/>
            <a:endParaRPr lang="en-US" altLang="zh-CN" dirty="0" err="1">
              <a:solidFill>
                <a:schemeClr val="bg1"/>
              </a:solidFill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</a:rPr>
              <a:t>最优</a:t>
            </a:r>
            <a:r>
              <a:rPr lang="en-US" altLang="zh-CN" dirty="0">
                <a:solidFill>
                  <a:schemeClr val="bg1"/>
                </a:solidFill>
              </a:rPr>
              <a:t>DAG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34</a:t>
            </a:r>
            <a:r>
              <a:rPr lang="zh-CN" altLang="en-US" dirty="0">
                <a:solidFill>
                  <a:schemeClr val="bg1"/>
                </a:solidFill>
              </a:rPr>
              <a:t>个</a:t>
            </a:r>
            <a:r>
              <a:rPr lang="en-US" altLang="zh-CN" dirty="0">
                <a:solidFill>
                  <a:schemeClr val="bg1"/>
                </a:solidFill>
              </a:rPr>
              <a:t>action, </a:t>
            </a:r>
            <a:r>
              <a:rPr lang="zh-CN" altLang="en-US" dirty="0">
                <a:solidFill>
                  <a:schemeClr val="bg1"/>
                </a:solidFill>
              </a:rPr>
              <a:t>最长依赖</a:t>
            </a:r>
            <a:r>
              <a:rPr lang="en-US" altLang="zh-CN" dirty="0">
                <a:solidFill>
                  <a:schemeClr val="bg1"/>
                </a:solidFill>
              </a:rPr>
              <a:t>9</a:t>
            </a:r>
            <a:r>
              <a:rPr lang="zh-CN" altLang="en-US" dirty="0">
                <a:solidFill>
                  <a:schemeClr val="bg1"/>
                </a:solidFill>
              </a:rPr>
              <a:t>列</a:t>
            </a:r>
            <a:r>
              <a:rPr lang="en-US" altLang="zh-CN" dirty="0">
                <a:solidFill>
                  <a:schemeClr val="bg1"/>
                </a:solidFill>
              </a:rPr>
              <a:t>: 3: </a:t>
            </a:r>
            <a:r>
              <a:rPr lang="en-US" altLang="zh-CN" sz="1600" dirty="0">
                <a:solidFill>
                  <a:schemeClr val="bg1"/>
                </a:solidFill>
              </a:rPr>
              <a:t>[34, 19, 3, 4, 20, 6, 39, 10, 11]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602095" y="5036820"/>
            <a:ext cx="18376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bg1"/>
                </a:solidFill>
              </a:rPr>
              <a:t>启发式选择</a:t>
            </a:r>
            <a:r>
              <a:rPr lang="zh-CN" altLang="en-US" sz="1200">
                <a:solidFill>
                  <a:schemeClr val="bg1"/>
                </a:solidFill>
              </a:rPr>
              <a:t>合适的</a:t>
            </a:r>
            <a:r>
              <a:rPr lang="en-US" altLang="zh-CN" sz="1200">
                <a:solidFill>
                  <a:schemeClr val="bg1"/>
                </a:solidFill>
              </a:rPr>
              <a:t>action</a:t>
            </a: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572250" y="2619375"/>
            <a:ext cx="721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200">
                <a:solidFill>
                  <a:schemeClr val="bg1"/>
                </a:solidFill>
              </a:rPr>
              <a:t>update </a:t>
            </a:r>
            <a:endParaRPr lang="en-US" sz="1200">
              <a:solidFill>
                <a:schemeClr val="bg1"/>
              </a:solidFill>
            </a:endParaRPr>
          </a:p>
          <a:p>
            <a:r>
              <a:rPr lang="en-US" sz="1200">
                <a:solidFill>
                  <a:schemeClr val="bg1"/>
                </a:solidFill>
              </a:rPr>
              <a:t>bench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4207510" y="2304415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c</a:t>
            </a:r>
            <a:r>
              <a:rPr lang="en-US" altLang="zh-CN" sz="1400" baseline="-25000"/>
              <a:t>y</a:t>
            </a:r>
            <a:endParaRPr lang="en-US" altLang="zh-CN" sz="1400" baseline="-25000"/>
          </a:p>
        </p:txBody>
      </p:sp>
      <p:sp>
        <p:nvSpPr>
          <p:cNvPr id="53" name="椭圆 52"/>
          <p:cNvSpPr/>
          <p:nvPr/>
        </p:nvSpPr>
        <p:spPr>
          <a:xfrm>
            <a:off x="4765675" y="2304415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c</a:t>
            </a:r>
            <a:r>
              <a:rPr lang="en-US" altLang="zh-CN" sz="1400" baseline="-25000"/>
              <a:t>i</a:t>
            </a:r>
            <a:endParaRPr lang="en-US" altLang="zh-CN" sz="1400" baseline="-25000"/>
          </a:p>
        </p:txBody>
      </p:sp>
      <p:sp>
        <p:nvSpPr>
          <p:cNvPr id="54" name="椭圆 53"/>
          <p:cNvSpPr/>
          <p:nvPr/>
        </p:nvSpPr>
        <p:spPr>
          <a:xfrm>
            <a:off x="5685790" y="2304415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c</a:t>
            </a:r>
            <a:r>
              <a:rPr lang="en-US" altLang="zh-CN" sz="1400" baseline="-25000"/>
              <a:t>j</a:t>
            </a:r>
            <a:endParaRPr lang="en-US" altLang="zh-CN" sz="1400" baseline="-25000"/>
          </a:p>
        </p:txBody>
      </p:sp>
      <p:sp>
        <p:nvSpPr>
          <p:cNvPr id="55" name="椭圆 54"/>
          <p:cNvSpPr/>
          <p:nvPr/>
        </p:nvSpPr>
        <p:spPr>
          <a:xfrm>
            <a:off x="5263515" y="2997200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-</a:t>
            </a:r>
            <a:endParaRPr lang="en-US" altLang="zh-CN" sz="1400"/>
          </a:p>
        </p:txBody>
      </p:sp>
      <p:sp>
        <p:nvSpPr>
          <p:cNvPr id="56" name="椭圆 55"/>
          <p:cNvSpPr/>
          <p:nvPr/>
        </p:nvSpPr>
        <p:spPr>
          <a:xfrm>
            <a:off x="4394835" y="3517265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+</a:t>
            </a:r>
            <a:endParaRPr lang="en-US" altLang="zh-CN" sz="1600"/>
          </a:p>
        </p:txBody>
      </p:sp>
      <p:cxnSp>
        <p:nvCxnSpPr>
          <p:cNvPr id="57" name="直接箭头连接符 56"/>
          <p:cNvCxnSpPr>
            <a:stCxn id="59" idx="5"/>
            <a:endCxn id="61" idx="1"/>
          </p:cNvCxnSpPr>
          <p:nvPr/>
        </p:nvCxnSpPr>
        <p:spPr>
          <a:xfrm>
            <a:off x="5317490" y="4542790"/>
            <a:ext cx="146050" cy="36004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60" idx="3"/>
            <a:endCxn id="61" idx="7"/>
          </p:cNvCxnSpPr>
          <p:nvPr/>
        </p:nvCxnSpPr>
        <p:spPr>
          <a:xfrm flipH="1">
            <a:off x="5815330" y="4542790"/>
            <a:ext cx="104775" cy="36004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4892675" y="4203065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c</a:t>
            </a:r>
            <a:r>
              <a:rPr lang="en-US" altLang="zh-CN" sz="1400" baseline="-25000"/>
              <a:t>q</a:t>
            </a:r>
            <a:endParaRPr lang="en-US" altLang="zh-CN" sz="1400" baseline="-25000"/>
          </a:p>
        </p:txBody>
      </p:sp>
      <p:sp>
        <p:nvSpPr>
          <p:cNvPr id="60" name="椭圆 59"/>
          <p:cNvSpPr/>
          <p:nvPr/>
        </p:nvSpPr>
        <p:spPr>
          <a:xfrm>
            <a:off x="5847080" y="4203065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c</a:t>
            </a:r>
            <a:r>
              <a:rPr lang="en-US" altLang="zh-CN" sz="1400" baseline="-25000"/>
              <a:t>e</a:t>
            </a:r>
            <a:endParaRPr lang="en-US" altLang="zh-CN" sz="1400" baseline="-25000"/>
          </a:p>
        </p:txBody>
      </p:sp>
      <p:sp>
        <p:nvSpPr>
          <p:cNvPr id="61" name="椭圆 60"/>
          <p:cNvSpPr/>
          <p:nvPr/>
        </p:nvSpPr>
        <p:spPr>
          <a:xfrm>
            <a:off x="5390515" y="4844415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-</a:t>
            </a:r>
            <a:endParaRPr lang="en-US" altLang="zh-CN"/>
          </a:p>
        </p:txBody>
      </p:sp>
      <p:cxnSp>
        <p:nvCxnSpPr>
          <p:cNvPr id="62" name="直接箭头连接符 61"/>
          <p:cNvCxnSpPr>
            <a:stCxn id="68" idx="4"/>
            <a:endCxn id="70" idx="1"/>
          </p:cNvCxnSpPr>
          <p:nvPr/>
        </p:nvCxnSpPr>
        <p:spPr>
          <a:xfrm>
            <a:off x="3554730" y="4549775"/>
            <a:ext cx="321945" cy="32893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69" idx="3"/>
            <a:endCxn id="70" idx="7"/>
          </p:cNvCxnSpPr>
          <p:nvPr/>
        </p:nvCxnSpPr>
        <p:spPr>
          <a:xfrm flipH="1">
            <a:off x="4228465" y="4491355"/>
            <a:ext cx="70485" cy="3873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/>
          <p:cNvSpPr/>
          <p:nvPr/>
        </p:nvSpPr>
        <p:spPr>
          <a:xfrm>
            <a:off x="3305810" y="4151630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c</a:t>
            </a:r>
            <a:r>
              <a:rPr lang="en-US" altLang="zh-CN" sz="1400" baseline="-25000"/>
              <a:t>u</a:t>
            </a:r>
            <a:endParaRPr lang="en-US" altLang="zh-CN" sz="1400" baseline="-25000"/>
          </a:p>
        </p:txBody>
      </p:sp>
      <p:sp>
        <p:nvSpPr>
          <p:cNvPr id="69" name="椭圆 68"/>
          <p:cNvSpPr/>
          <p:nvPr/>
        </p:nvSpPr>
        <p:spPr>
          <a:xfrm>
            <a:off x="4225925" y="4151630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c</a:t>
            </a:r>
            <a:r>
              <a:rPr lang="en-US" altLang="zh-CN" sz="1400" baseline="-25000"/>
              <a:t>v</a:t>
            </a:r>
            <a:endParaRPr lang="en-US" altLang="zh-CN" sz="1400" baseline="-25000"/>
          </a:p>
        </p:txBody>
      </p:sp>
      <p:sp>
        <p:nvSpPr>
          <p:cNvPr id="70" name="椭圆 69"/>
          <p:cNvSpPr/>
          <p:nvPr/>
        </p:nvSpPr>
        <p:spPr>
          <a:xfrm>
            <a:off x="3803650" y="4820285"/>
            <a:ext cx="497840" cy="3981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</a:t>
            </a:r>
            <a:endParaRPr lang="en-US" altLang="zh-CN"/>
          </a:p>
        </p:txBody>
      </p:sp>
      <p:sp>
        <p:nvSpPr>
          <p:cNvPr id="71" name="矩形 70"/>
          <p:cNvSpPr/>
          <p:nvPr/>
        </p:nvSpPr>
        <p:spPr>
          <a:xfrm>
            <a:off x="268605" y="2355850"/>
            <a:ext cx="481330" cy="3352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</a:t>
            </a:r>
            <a:r>
              <a:rPr lang="en-US" altLang="zh-CN" baseline="-25000"/>
              <a:t>x1 </a:t>
            </a:r>
            <a:endParaRPr lang="en-US" altLang="zh-CN" baseline="-25000"/>
          </a:p>
        </p:txBody>
      </p:sp>
      <p:sp>
        <p:nvSpPr>
          <p:cNvPr id="75" name="矩形 74"/>
          <p:cNvSpPr/>
          <p:nvPr/>
        </p:nvSpPr>
        <p:spPr>
          <a:xfrm>
            <a:off x="1223010" y="2287270"/>
            <a:ext cx="499110" cy="215328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1223010" y="2355850"/>
            <a:ext cx="499110" cy="3352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</a:t>
            </a:r>
            <a:r>
              <a:rPr lang="en-US" altLang="zh-CN" baseline="-25000"/>
              <a:t>y1</a:t>
            </a:r>
            <a:endParaRPr lang="en-US" altLang="zh-CN" baseline="-25000"/>
          </a:p>
        </p:txBody>
      </p:sp>
      <p:sp>
        <p:nvSpPr>
          <p:cNvPr id="82" name="矩形 81"/>
          <p:cNvSpPr/>
          <p:nvPr/>
        </p:nvSpPr>
        <p:spPr>
          <a:xfrm>
            <a:off x="2100580" y="2355850"/>
            <a:ext cx="648970" cy="3683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v</a:t>
            </a:r>
            <a:r>
              <a:rPr lang="en-US" altLang="zh-CN" sz="1200" baseline="-25000"/>
              <a:t>x1+</a:t>
            </a:r>
            <a:r>
              <a:rPr lang="en-US" altLang="zh-CN" sz="1200"/>
              <a:t>v</a:t>
            </a:r>
            <a:r>
              <a:rPr lang="en-US" altLang="zh-CN" sz="1200" baseline="-25000"/>
              <a:t>y1</a:t>
            </a:r>
            <a:endParaRPr lang="en-US" altLang="zh-CN" sz="1200" baseline="-25000"/>
          </a:p>
        </p:txBody>
      </p:sp>
      <p:sp>
        <p:nvSpPr>
          <p:cNvPr id="85" name="加号 84"/>
          <p:cNvSpPr/>
          <p:nvPr/>
        </p:nvSpPr>
        <p:spPr>
          <a:xfrm>
            <a:off x="849630" y="3268980"/>
            <a:ext cx="272415" cy="248285"/>
          </a:xfrm>
          <a:prstGeom prst="mathPlus">
            <a:avLst>
              <a:gd name="adj1" fmla="val 22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等于号 85"/>
          <p:cNvSpPr/>
          <p:nvPr/>
        </p:nvSpPr>
        <p:spPr>
          <a:xfrm>
            <a:off x="1722120" y="3182620"/>
            <a:ext cx="321310" cy="33464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68605" y="2724150"/>
            <a:ext cx="481330" cy="3352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</a:t>
            </a:r>
            <a:r>
              <a:rPr lang="en-US" altLang="zh-CN" baseline="-25000"/>
              <a:t>x2 </a:t>
            </a:r>
            <a:endParaRPr lang="en-US" altLang="zh-CN" baseline="-25000"/>
          </a:p>
        </p:txBody>
      </p:sp>
      <p:sp>
        <p:nvSpPr>
          <p:cNvPr id="88" name="矩形 87"/>
          <p:cNvSpPr/>
          <p:nvPr/>
        </p:nvSpPr>
        <p:spPr>
          <a:xfrm>
            <a:off x="1223010" y="2724150"/>
            <a:ext cx="499110" cy="3352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</a:t>
            </a:r>
            <a:r>
              <a:rPr lang="en-US" altLang="zh-CN" baseline="-25000"/>
              <a:t>y2</a:t>
            </a:r>
            <a:endParaRPr lang="en-US" altLang="zh-CN" baseline="-25000"/>
          </a:p>
        </p:txBody>
      </p:sp>
      <p:sp>
        <p:nvSpPr>
          <p:cNvPr id="89" name="矩形 88"/>
          <p:cNvSpPr/>
          <p:nvPr/>
        </p:nvSpPr>
        <p:spPr>
          <a:xfrm>
            <a:off x="2100580" y="2724150"/>
            <a:ext cx="648970" cy="3683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v</a:t>
            </a:r>
            <a:r>
              <a:rPr lang="en-US" altLang="zh-CN" sz="1200" baseline="-25000"/>
              <a:t>x2+</a:t>
            </a:r>
            <a:r>
              <a:rPr lang="en-US" altLang="zh-CN" sz="1200"/>
              <a:t>v</a:t>
            </a:r>
            <a:r>
              <a:rPr lang="en-US" altLang="zh-CN" sz="1200" baseline="-25000"/>
              <a:t>y2</a:t>
            </a:r>
            <a:endParaRPr lang="en-US" altLang="zh-CN" sz="1200" baseline="-25000"/>
          </a:p>
        </p:txBody>
      </p:sp>
      <p:cxnSp>
        <p:nvCxnSpPr>
          <p:cNvPr id="103" name="直接连接符 102"/>
          <p:cNvCxnSpPr/>
          <p:nvPr/>
        </p:nvCxnSpPr>
        <p:spPr>
          <a:xfrm flipH="1" flipV="1">
            <a:off x="2919730" y="4523105"/>
            <a:ext cx="1071245" cy="379730"/>
          </a:xfrm>
          <a:prstGeom prst="line">
            <a:avLst/>
          </a:prstGeom>
          <a:ln w="38100" cmpd="sng">
            <a:solidFill>
              <a:srgbClr val="3EF3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70" idx="4"/>
          </p:cNvCxnSpPr>
          <p:nvPr/>
        </p:nvCxnSpPr>
        <p:spPr>
          <a:xfrm flipH="1">
            <a:off x="3052445" y="5218430"/>
            <a:ext cx="1000125" cy="346075"/>
          </a:xfrm>
          <a:prstGeom prst="line">
            <a:avLst/>
          </a:prstGeom>
          <a:ln w="38100" cmpd="sng">
            <a:solidFill>
              <a:srgbClr val="3EF3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268605" y="4727575"/>
            <a:ext cx="2481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c</a:t>
            </a:r>
            <a:r>
              <a:rPr lang="en-US" altLang="zh-CN" sz="3600" baseline="-25000">
                <a:solidFill>
                  <a:schemeClr val="bg1"/>
                </a:solidFill>
              </a:rPr>
              <a:t>u</a:t>
            </a:r>
            <a:r>
              <a:rPr lang="en-US" altLang="zh-CN" sz="3600">
                <a:solidFill>
                  <a:schemeClr val="bg1"/>
                </a:solidFill>
              </a:rPr>
              <a:t>=f(c</a:t>
            </a:r>
            <a:r>
              <a:rPr lang="en-US" altLang="zh-CN" sz="3600" baseline="-25000">
                <a:solidFill>
                  <a:schemeClr val="bg1"/>
                </a:solidFill>
              </a:rPr>
              <a:t>u</a:t>
            </a:r>
            <a:r>
              <a:rPr lang="en-US" altLang="zh-CN" sz="3600">
                <a:solidFill>
                  <a:schemeClr val="bg1"/>
                </a:solidFill>
              </a:rPr>
              <a:t>,c</a:t>
            </a:r>
            <a:r>
              <a:rPr lang="en-US" altLang="zh-CN" sz="3600" baseline="-25000">
                <a:solidFill>
                  <a:schemeClr val="bg1"/>
                </a:solidFill>
              </a:rPr>
              <a:t>v</a:t>
            </a:r>
            <a:r>
              <a:rPr lang="en-US" altLang="zh-CN" sz="3600">
                <a:solidFill>
                  <a:schemeClr val="bg1"/>
                </a:solidFill>
              </a:rPr>
              <a:t>)</a:t>
            </a:r>
            <a:endParaRPr lang="en-US" altLang="zh-CN" sz="3600" baseline="-25000">
              <a:solidFill>
                <a:schemeClr val="bg1"/>
              </a:solidFill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7293610" y="2619375"/>
            <a:ext cx="886460" cy="442595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/>
              <a:t>apply</a:t>
            </a:r>
            <a:endParaRPr lang="en-US" altLang="zh-CN" sz="1400" dirty="0"/>
          </a:p>
          <a:p>
            <a:pPr algn="ctr"/>
            <a:r>
              <a:rPr lang="en-US" altLang="zh-CN" sz="1400" dirty="0"/>
              <a:t>dataset</a:t>
            </a:r>
            <a:endParaRPr lang="en-US" altLang="zh-CN" sz="1400" dirty="0"/>
          </a:p>
        </p:txBody>
      </p:sp>
      <p:cxnSp>
        <p:nvCxnSpPr>
          <p:cNvPr id="110" name="直接箭头连接符 109"/>
          <p:cNvCxnSpPr>
            <a:stCxn id="109" idx="2"/>
            <a:endCxn id="111" idx="0"/>
          </p:cNvCxnSpPr>
          <p:nvPr/>
        </p:nvCxnSpPr>
        <p:spPr>
          <a:xfrm>
            <a:off x="7736840" y="3061970"/>
            <a:ext cx="650240" cy="27495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圆角矩形 110"/>
          <p:cNvSpPr/>
          <p:nvPr/>
        </p:nvSpPr>
        <p:spPr>
          <a:xfrm>
            <a:off x="7825740" y="3336925"/>
            <a:ext cx="1122680" cy="645160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apply action</a:t>
            </a:r>
            <a:endParaRPr lang="en-US" altLang="zh-CN" sz="1000"/>
          </a:p>
          <a:p>
            <a:pPr algn="ctr"/>
            <a:r>
              <a:rPr lang="en-US" altLang="zh-CN" sz="1000"/>
              <a:t>compress</a:t>
            </a:r>
            <a:endParaRPr lang="en-US" altLang="zh-CN" sz="1000"/>
          </a:p>
        </p:txBody>
      </p:sp>
      <p:cxnSp>
        <p:nvCxnSpPr>
          <p:cNvPr id="112" name="直接箭头连接符 111"/>
          <p:cNvCxnSpPr>
            <a:stCxn id="111" idx="2"/>
            <a:endCxn id="39" idx="0"/>
          </p:cNvCxnSpPr>
          <p:nvPr/>
        </p:nvCxnSpPr>
        <p:spPr>
          <a:xfrm>
            <a:off x="8387080" y="3982085"/>
            <a:ext cx="12065" cy="3263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/>
          <p:cNvSpPr txBox="1"/>
          <p:nvPr/>
        </p:nvSpPr>
        <p:spPr>
          <a:xfrm>
            <a:off x="7428230" y="3982085"/>
            <a:ext cx="191770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>
                <a:solidFill>
                  <a:schemeClr val="bg1"/>
                </a:solidFill>
              </a:rPr>
              <a:t>筛选压缩率比</a:t>
            </a:r>
            <a:r>
              <a:rPr lang="en-US" altLang="zh-CN" sz="1000">
                <a:solidFill>
                  <a:schemeClr val="bg1"/>
                </a:solidFill>
              </a:rPr>
              <a:t>bench</a:t>
            </a:r>
            <a:r>
              <a:rPr lang="zh-CN" altLang="en-US" sz="1000">
                <a:solidFill>
                  <a:schemeClr val="bg1"/>
                </a:solidFill>
              </a:rPr>
              <a:t>低的</a:t>
            </a:r>
            <a:r>
              <a:rPr lang="en-US" altLang="zh-CN" sz="1000">
                <a:solidFill>
                  <a:schemeClr val="bg1"/>
                </a:solidFill>
              </a:rPr>
              <a:t>action</a:t>
            </a:r>
            <a:endParaRPr lang="en-US" altLang="zh-CN" sz="1000">
              <a:solidFill>
                <a:schemeClr val="bg1"/>
              </a:solidFill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8387080" y="2389505"/>
            <a:ext cx="124269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900">
                <a:solidFill>
                  <a:schemeClr val="bg1"/>
                </a:solidFill>
              </a:rPr>
              <a:t>column^2 * op_num</a:t>
            </a:r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176530" y="1880870"/>
            <a:ext cx="11838305" cy="4216400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27050" y="2102803"/>
            <a:ext cx="52517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THANKS</a:t>
            </a:r>
            <a:endParaRPr lang="en-US" altLang="zh-CN" sz="88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6100" y="5748984"/>
            <a:ext cx="62261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sym typeface="阿里巴巴普惠体 2.0 75 SemiBold" panose="00020600040101010101" pitchFamily="18" charset="-122"/>
              </a:rPr>
              <a:t>演讲人：何宁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sym typeface="阿里巴巴普惠体 2.0 75 SemiBold" panose="00020600040101010101" pitchFamily="18" charset="-122"/>
              </a:rPr>
              <a:t> 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sym typeface="阿里巴巴普惠体 2.0 75 SemiBold" panose="00020600040101010101" pitchFamily="18" charset="-122"/>
              </a:rPr>
              <a:t>符炫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sym typeface="阿里巴巴普惠体 2.0 75 SemiBold" panose="00020600040101010101" pitchFamily="18" charset="-122"/>
              </a:rPr>
              <a:t>炜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sym typeface="阿里巴巴普惠体 2.0 75 SemiBold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6100" y="6109935"/>
            <a:ext cx="62261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sym typeface="阿里巴巴普惠体 2.0 45 Light" panose="00020600040101010101" pitchFamily="18" charset="-122"/>
              </a:rPr>
              <a:t>西二旗大头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sym typeface="阿里巴巴普惠体 2.0 45 Light" panose="00020600040101010101" pitchFamily="18" charset="-122"/>
              </a:rPr>
              <a:t>帮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sym typeface="阿里巴巴普惠体 2.0 45 Light" panose="00020600040101010101" pitchFamily="18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52101" y="519113"/>
            <a:ext cx="6087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代数变换</a:t>
            </a:r>
            <a:r>
              <a:rPr lang="en-US" altLang="zh-CN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DAG</a:t>
            </a:r>
            <a:r>
              <a:rPr lang="zh-CN" altLang="en-US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图的</a:t>
            </a:r>
            <a:r>
              <a:rPr lang="zh-CN" altLang="en-US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伪代码</a:t>
            </a:r>
            <a:endParaRPr lang="zh-CN" altLang="en-US" sz="3600" b="1" dirty="0">
              <a:solidFill>
                <a:schemeClr val="bg1"/>
              </a:solidFill>
              <a:latin typeface="Alibaba PuHuiTi 2.0 75 SemiBold" pitchFamily="18" charset="-122"/>
              <a:ea typeface="Alibaba PuHuiTi 2.0 75 SemiBold" pitchFamily="18" charset="-122"/>
              <a:cs typeface="Alibaba PuHuiTi 2.0 75 SemiBold" pitchFamily="18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885" y="1426845"/>
            <a:ext cx="6665595" cy="4897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6070" y="1253490"/>
            <a:ext cx="8220710" cy="49568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52101" y="519113"/>
            <a:ext cx="6087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为什么选择</a:t>
            </a:r>
            <a:r>
              <a:rPr lang="en-US" altLang="zh-CN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zstd</a:t>
            </a:r>
            <a:r>
              <a:rPr lang="zh-CN" altLang="en-US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？</a:t>
            </a:r>
            <a:endParaRPr lang="zh-CN" altLang="en-US" sz="3600" b="1" dirty="0">
              <a:solidFill>
                <a:schemeClr val="bg1"/>
              </a:solidFill>
              <a:latin typeface="Alibaba PuHuiTi 2.0 75 SemiBold" pitchFamily="18" charset="-122"/>
              <a:ea typeface="Alibaba PuHuiTi 2.0 75 SemiBold" pitchFamily="18" charset="-122"/>
              <a:cs typeface="Alibaba PuHuiTi 2.0 75 SemiBold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996385" y="2514283"/>
            <a:ext cx="6245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 团队成员介绍</a:t>
            </a:r>
            <a:endParaRPr lang="en-US" altLang="zh-CN" sz="72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15435" y="3582468"/>
            <a:ext cx="6226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4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Introduction of team members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1628" y="2519253"/>
            <a:ext cx="1452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7200" dirty="0">
                <a:solidFill>
                  <a:schemeClr val="accent2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01.</a:t>
            </a:r>
            <a:endParaRPr lang="en-US" altLang="zh-CN" sz="7200" dirty="0">
              <a:solidFill>
                <a:schemeClr val="accent2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剪去左右顶角 53"/>
          <p:cNvSpPr/>
          <p:nvPr/>
        </p:nvSpPr>
        <p:spPr>
          <a:xfrm>
            <a:off x="4857803" y="2140133"/>
            <a:ext cx="2308228" cy="3164342"/>
          </a:xfrm>
          <a:prstGeom prst="snip2SameRect">
            <a:avLst>
              <a:gd name="adj1" fmla="val 3828"/>
              <a:gd name="adj2" fmla="val 0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2"/>
                </a:gs>
                <a:gs pos="48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22</a:t>
            </a:r>
            <a:r>
              <a:rPr lang="zh-CN" altLang="en-US" dirty="0">
                <a:latin typeface="+mj-ea"/>
                <a:ea typeface="+mj-ea"/>
              </a:rPr>
              <a:t>岁，</a:t>
            </a:r>
            <a:r>
              <a:rPr lang="zh-CN" altLang="en-US" dirty="0">
                <a:latin typeface="+mj-ea"/>
                <a:ea typeface="+mj-ea"/>
              </a:rPr>
              <a:t>硕士</a:t>
            </a:r>
            <a:endParaRPr lang="zh-CN" altLang="en-US" dirty="0">
              <a:latin typeface="+mj-ea"/>
              <a:ea typeface="+mj-ea"/>
            </a:endParaRPr>
          </a:p>
          <a:p>
            <a:pPr algn="ctr"/>
            <a:r>
              <a:rPr lang="zh-CN" altLang="en-US" dirty="0">
                <a:latin typeface="+mj-ea"/>
                <a:ea typeface="+mj-ea"/>
              </a:rPr>
              <a:t>本科毕业于北京邮电大学</a:t>
            </a:r>
            <a:endParaRPr lang="en-US" altLang="zh-CN" dirty="0">
              <a:latin typeface="+mj-ea"/>
              <a:ea typeface="+mj-ea"/>
            </a:endParaRPr>
          </a:p>
          <a:p>
            <a:pPr algn="ctr"/>
            <a:r>
              <a:rPr lang="zh-CN" altLang="en-US" dirty="0">
                <a:latin typeface="+mj-ea"/>
                <a:ea typeface="+mj-ea"/>
              </a:rPr>
              <a:t>现就读</a:t>
            </a:r>
            <a:r>
              <a:rPr lang="zh-CN" altLang="en-US" dirty="0">
                <a:latin typeface="+mj-ea"/>
                <a:ea typeface="+mj-ea"/>
              </a:rPr>
              <a:t>于北京大学计算机学院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5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5361739" y="2565698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spc="15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2700000" scaled="1"/>
                </a:gradFill>
                <a:effectLst>
                  <a:outerShdw blurRad="60007" dist="200025" dir="15000000" sy="30000" kx="-1800000" algn="bl" rotWithShape="0">
                    <a:schemeClr val="accent3">
                      <a:alpha val="32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accent3">
                      <a:alpha val="16000"/>
                    </a:schemeClr>
                  </a:outerShdw>
                </a:effectLst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sym typeface="阿里巴巴普惠体 2.0 75 SemiBold" panose="00020600040101010101" pitchFamily="18" charset="-122"/>
              </a:rPr>
              <a:t>符炫炜</a:t>
            </a:r>
            <a:endParaRPr lang="zh-CN" altLang="en-US" sz="2800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schemeClr val="accent3">
                    <a:alpha val="16000"/>
                  </a:schemeClr>
                </a:outerShdw>
              </a:effectLst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sym typeface="阿里巴巴普惠体 2.0 75 SemiBold" panose="00020600040101010101" pitchFamily="18" charset="-122"/>
            </a:endParaRPr>
          </a:p>
        </p:txBody>
      </p:sp>
      <p:sp>
        <p:nvSpPr>
          <p:cNvPr id="38" name="矩形: 剪去左右顶角 58"/>
          <p:cNvSpPr/>
          <p:nvPr/>
        </p:nvSpPr>
        <p:spPr>
          <a:xfrm>
            <a:off x="7986629" y="2140133"/>
            <a:ext cx="2308228" cy="3164342"/>
          </a:xfrm>
          <a:prstGeom prst="snip2SameRect">
            <a:avLst>
              <a:gd name="adj1" fmla="val 3828"/>
              <a:gd name="adj2" fmla="val 0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2"/>
                </a:gs>
                <a:gs pos="48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阿里巴巴普惠体 2.0 55 Regular" panose="00020600040101010101" pitchFamily="18" charset="-122"/>
            </a:endParaRPr>
          </a:p>
          <a:p>
            <a:pPr algn="ctr"/>
            <a:r>
              <a:rPr lang="en-US" altLang="zh-CN" dirty="0">
                <a:latin typeface="阿里巴巴普惠体 2.0 55 Regular" panose="00020600040101010101" pitchFamily="18" charset="-122"/>
              </a:rPr>
              <a:t>24</a:t>
            </a:r>
            <a:r>
              <a:rPr lang="zh-CN" altLang="en-US" dirty="0">
                <a:latin typeface="阿里巴巴普惠体 2.0 55 Regular" panose="00020600040101010101" pitchFamily="18" charset="-122"/>
              </a:rPr>
              <a:t>岁，</a:t>
            </a:r>
            <a:r>
              <a:rPr lang="zh-CN" altLang="en-US" dirty="0">
                <a:latin typeface="阿里巴巴普惠体 2.0 55 Regular" panose="00020600040101010101" pitchFamily="18" charset="-122"/>
              </a:rPr>
              <a:t>硕士</a:t>
            </a:r>
            <a:endParaRPr lang="zh-CN" altLang="en-US" dirty="0">
              <a:latin typeface="阿里巴巴普惠体 2.0 55 Regular" panose="00020600040101010101" pitchFamily="18" charset="-122"/>
            </a:endParaRPr>
          </a:p>
          <a:p>
            <a:pPr algn="ctr"/>
            <a:r>
              <a:rPr lang="zh-CN" altLang="en-US" dirty="0">
                <a:latin typeface="阿里巴巴普惠体 2.0 55 Regular" panose="00020600040101010101" pitchFamily="18" charset="-122"/>
              </a:rPr>
              <a:t>本科毕业于成都电子科技大学</a:t>
            </a:r>
            <a:endParaRPr lang="zh-CN" altLang="en-US" dirty="0">
              <a:latin typeface="阿里巴巴普惠体 2.0 55 Regular" panose="00020600040101010101" pitchFamily="18" charset="-122"/>
            </a:endParaRPr>
          </a:p>
          <a:p>
            <a:pPr algn="ctr"/>
            <a:r>
              <a:rPr lang="zh-CN" altLang="en-US" dirty="0">
                <a:latin typeface="阿里巴巴普惠体 2.0 55 Regular" panose="00020600040101010101" pitchFamily="18" charset="-122"/>
              </a:rPr>
              <a:t>现就读于</a:t>
            </a:r>
            <a:r>
              <a:rPr lang="zh-CN" altLang="en-US" dirty="0">
                <a:latin typeface="+mj-ea"/>
                <a:ea typeface="+mj-ea"/>
              </a:rPr>
              <a:t>北京大学</a:t>
            </a:r>
            <a:r>
              <a:rPr lang="zh-CN" altLang="en-US" dirty="0">
                <a:latin typeface="阿里巴巴普惠体 2.0 55 Regular" panose="00020600040101010101" pitchFamily="18" charset="-122"/>
              </a:rPr>
              <a:t>计算机学院</a:t>
            </a:r>
            <a:endParaRPr lang="zh-CN" altLang="en-US" dirty="0">
              <a:latin typeface="阿里巴巴普惠体 2.0 55 Regular" panose="00020600040101010101" pitchFamily="18" charset="-122"/>
            </a:endParaRPr>
          </a:p>
        </p:txBody>
      </p:sp>
      <p:sp>
        <p:nvSpPr>
          <p:cNvPr id="40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8446197" y="2561816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spc="15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2700000" scaled="1"/>
                </a:gradFill>
                <a:effectLst>
                  <a:outerShdw blurRad="60007" dist="200025" dir="15000000" sy="30000" kx="-1800000" algn="bl" rotWithShape="0">
                    <a:schemeClr val="accent3">
                      <a:alpha val="32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accent3">
                      <a:alpha val="16000"/>
                    </a:schemeClr>
                  </a:outerShdw>
                </a:effectLst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sym typeface="阿里巴巴普惠体 2.0 75 SemiBold" panose="00020600040101010101" pitchFamily="18" charset="-122"/>
              </a:rPr>
              <a:t>邱玮鸿</a:t>
            </a:r>
            <a:endParaRPr lang="zh-CN" altLang="en-US" sz="2800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schemeClr val="accent3">
                    <a:alpha val="16000"/>
                  </a:schemeClr>
                </a:outerShdw>
              </a:effectLst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sym typeface="阿里巴巴普惠体 2.0 75 SemiBold" panose="00020600040101010101" pitchFamily="18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052101" y="519113"/>
            <a:ext cx="608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团队成员介绍</a:t>
            </a:r>
            <a:endParaRPr lang="zh-CN" altLang="en-US" sz="3600" b="1" dirty="0">
              <a:solidFill>
                <a:schemeClr val="bg1"/>
              </a:solidFill>
              <a:latin typeface="Alibaba PuHuiTi 2.0 75 SemiBold" pitchFamily="18" charset="-122"/>
              <a:ea typeface="Alibaba PuHuiTi 2.0 75 SemiBold" pitchFamily="18" charset="-122"/>
              <a:cs typeface="Alibaba PuHuiTi 2.0 75 SemiBold" pitchFamily="18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095621" y="1108075"/>
            <a:ext cx="6000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0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Introduction of team members</a:t>
            </a:r>
            <a:endParaRPr lang="en-US" altLang="zh-CN" sz="1000" dirty="0">
              <a:solidFill>
                <a:schemeClr val="bg1">
                  <a:lumMod val="8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2" name="矩形: 剪去左右顶角 53"/>
          <p:cNvSpPr/>
          <p:nvPr/>
        </p:nvSpPr>
        <p:spPr>
          <a:xfrm>
            <a:off x="1591981" y="2140133"/>
            <a:ext cx="2308228" cy="3164342"/>
          </a:xfrm>
          <a:prstGeom prst="snip2SameRect">
            <a:avLst>
              <a:gd name="adj1" fmla="val 3828"/>
              <a:gd name="adj2" fmla="val 0"/>
            </a:avLst>
          </a:pr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2"/>
                </a:gs>
                <a:gs pos="48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29</a:t>
            </a:r>
            <a:r>
              <a:rPr lang="zh-CN" altLang="en-US" dirty="0">
                <a:latin typeface="+mj-ea"/>
                <a:ea typeface="+mj-ea"/>
              </a:rPr>
              <a:t>岁，</a:t>
            </a:r>
            <a:r>
              <a:rPr lang="en-US" altLang="zh-CN" dirty="0">
                <a:latin typeface="+mj-ea"/>
                <a:ea typeface="+mj-ea"/>
              </a:rPr>
              <a:t>19</a:t>
            </a:r>
            <a:r>
              <a:rPr lang="zh-CN" altLang="en-US" dirty="0">
                <a:latin typeface="+mj-ea"/>
                <a:ea typeface="+mj-ea"/>
              </a:rPr>
              <a:t>年研究生毕业于北京邮电大学，现就职于</a:t>
            </a:r>
            <a:endParaRPr lang="en-US" altLang="zh-CN" dirty="0">
              <a:latin typeface="+mj-ea"/>
              <a:ea typeface="+mj-ea"/>
            </a:endParaRPr>
          </a:p>
          <a:p>
            <a:pPr algn="ctr"/>
            <a:r>
              <a:rPr lang="zh-CN" altLang="en-US" dirty="0">
                <a:latin typeface="+mj-ea"/>
                <a:ea typeface="+mj-ea"/>
              </a:rPr>
              <a:t>饿了么消费者技术部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2281865" y="2565698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spc="15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2700000" scaled="1"/>
                </a:gradFill>
                <a:effectLst>
                  <a:outerShdw blurRad="60007" dist="200025" dir="15000000" sy="30000" kx="-1800000" algn="bl" rotWithShape="0">
                    <a:schemeClr val="accent3">
                      <a:alpha val="32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accent3">
                      <a:alpha val="16000"/>
                    </a:schemeClr>
                  </a:outerShdw>
                </a:effectLst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sym typeface="阿里巴巴普惠体 2.0 75 SemiBold" panose="00020600040101010101" pitchFamily="18" charset="-122"/>
              </a:rPr>
              <a:t>何宁</a:t>
            </a:r>
            <a:endParaRPr lang="zh-CN" altLang="en-US" sz="2800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schemeClr val="accent3">
                    <a:alpha val="16000"/>
                  </a:schemeClr>
                </a:outerShdw>
              </a:effectLst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sym typeface="阿里巴巴普惠体 2.0 75 SemiBold" panose="00020600040101010101" pitchFamily="18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/>
          <p:cNvSpPr txBox="1"/>
          <p:nvPr/>
        </p:nvSpPr>
        <p:spPr>
          <a:xfrm>
            <a:off x="3052101" y="519113"/>
            <a:ext cx="608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团队分工介绍</a:t>
            </a:r>
            <a:endParaRPr lang="zh-CN" altLang="en-US" sz="3600" b="1" dirty="0">
              <a:solidFill>
                <a:schemeClr val="bg1"/>
              </a:solidFill>
              <a:latin typeface="Alibaba PuHuiTi 2.0 75 SemiBold" pitchFamily="18" charset="-122"/>
              <a:ea typeface="Alibaba PuHuiTi 2.0 75 SemiBold" pitchFamily="18" charset="-122"/>
              <a:cs typeface="Alibaba PuHuiTi 2.0 75 SemiBold" pitchFamily="18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095621" y="1108075"/>
            <a:ext cx="6000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0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Introduction of team members</a:t>
            </a:r>
            <a:endParaRPr lang="en-US" altLang="zh-CN" sz="1000" dirty="0">
              <a:solidFill>
                <a:schemeClr val="bg1">
                  <a:lumMod val="8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54827" y="1589460"/>
            <a:ext cx="2665042" cy="5091257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19868" y="1586759"/>
            <a:ext cx="2665043" cy="5091257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684911" y="1584058"/>
            <a:ext cx="2665042" cy="5091257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030589" y="1778313"/>
            <a:ext cx="1439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前期探索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07244" y="1778313"/>
            <a:ext cx="1439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中期瓶颈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27066" y="1778313"/>
            <a:ext cx="1439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后期突破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42865" y="2338482"/>
            <a:ext cx="2215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文件存储架构设计以及基础压缩探索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1717991" y="5268540"/>
            <a:ext cx="9817561" cy="146236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钉钉群聊持续讨论，定期开会明确方向，确定分工，互为辅助，时间多者多劳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73161" y="3725340"/>
            <a:ext cx="2215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压缩方案调研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69164" y="3449568"/>
            <a:ext cx="2215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瓶颈期讨论探索，提交次数用不完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38720" y="2312336"/>
            <a:ext cx="1827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后期读写以及其他优化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913588" y="2497002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spc="15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2700000" scaled="1"/>
                </a:gradFill>
                <a:effectLst>
                  <a:outerShdw blurRad="60007" dist="200025" dir="15000000" sy="30000" kx="-1800000" algn="bl" rotWithShape="0">
                    <a:schemeClr val="accent3">
                      <a:alpha val="32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accent3">
                      <a:alpha val="16000"/>
                    </a:schemeClr>
                  </a:outerShdw>
                </a:effectLst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sym typeface="阿里巴巴普惠体 2.0 75 SemiBold" panose="00020600040101010101" pitchFamily="18" charset="-122"/>
              </a:rPr>
              <a:t>何宁</a:t>
            </a:r>
            <a:endParaRPr lang="zh-CN" altLang="en-US" sz="2800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schemeClr val="accent3">
                    <a:alpha val="16000"/>
                  </a:schemeClr>
                </a:outerShdw>
              </a:effectLst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sym typeface="阿里巴巴普惠体 2.0 75 SemiBold" panose="00020600040101010101" pitchFamily="18" charset="-122"/>
            </a:endParaRPr>
          </a:p>
        </p:txBody>
      </p:sp>
      <p:sp>
        <p:nvSpPr>
          <p:cNvPr id="20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658678" y="3621161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spc="15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2700000" scaled="1"/>
                </a:gradFill>
                <a:effectLst>
                  <a:outerShdw blurRad="60007" dist="200025" dir="15000000" sy="30000" kx="-1800000" algn="bl" rotWithShape="0">
                    <a:schemeClr val="accent3">
                      <a:alpha val="32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accent3">
                      <a:alpha val="16000"/>
                    </a:schemeClr>
                  </a:outerShdw>
                </a:effectLst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sym typeface="阿里巴巴普惠体 2.0 75 SemiBold" panose="00020600040101010101" pitchFamily="18" charset="-122"/>
              </a:rPr>
              <a:t>符炫炜</a:t>
            </a:r>
            <a:endParaRPr lang="zh-CN" altLang="en-US" sz="2800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schemeClr val="accent3">
                    <a:alpha val="16000"/>
                  </a:schemeClr>
                </a:outerShdw>
              </a:effectLst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sym typeface="阿里巴巴普惠体 2.0 75 SemiBold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953036" y="3329947"/>
            <a:ext cx="1947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double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&amp;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</a:rPr>
              <a:t>int</a:t>
            </a:r>
            <a:r>
              <a:rPr kumimoji="1" lang="zh-CN" altLang="en-US" sz="2000" dirty="0">
                <a:solidFill>
                  <a:schemeClr val="bg1"/>
                </a:solidFill>
              </a:rPr>
              <a:t>压数据分析及缩率突破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2" name="搜索：www.1314ppt.com  公众号：陈西设计之家。微信搜索即可。更多免费PPT模版教程等都可以在公众号内获取。PPT高端定制/发布会PPT设计微信：2090298045【陈西】"/>
          <p:cNvSpPr txBox="1"/>
          <p:nvPr/>
        </p:nvSpPr>
        <p:spPr>
          <a:xfrm>
            <a:off x="736053" y="4718530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spc="15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2700000" scaled="1"/>
                </a:gradFill>
                <a:effectLst>
                  <a:outerShdw blurRad="60007" dist="200025" dir="15000000" sy="30000" kx="-1800000" algn="bl" rotWithShape="0">
                    <a:schemeClr val="accent3">
                      <a:alpha val="32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schemeClr val="accent3">
                      <a:alpha val="16000"/>
                    </a:schemeClr>
                  </a:outerShdw>
                </a:effectLst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sym typeface="阿里巴巴普惠体 2.0 75 SemiBold" panose="00020600040101010101" pitchFamily="18" charset="-122"/>
              </a:rPr>
              <a:t>邱玮鸿</a:t>
            </a:r>
            <a:endParaRPr lang="zh-CN" altLang="en-US" sz="2800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schemeClr val="accent3">
                    <a:alpha val="16000"/>
                  </a:schemeClr>
                </a:outerShdw>
              </a:effectLst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sym typeface="阿里巴巴普惠体 2.0 75 SemiBold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736699" y="4774004"/>
            <a:ext cx="2215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压缩方案调研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909558" y="4679578"/>
            <a:ext cx="2215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优化方向及压缩方案讨论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458840" y="2516023"/>
            <a:ext cx="6245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存储及读写方案</a:t>
            </a:r>
            <a:endParaRPr lang="en-US" altLang="zh-CN" sz="7200" dirty="0">
              <a:solidFill>
                <a:schemeClr val="bg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58840" y="3562463"/>
            <a:ext cx="6226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400" dirty="0">
                <a:solidFill>
                  <a:schemeClr val="bg1">
                    <a:lumMod val="8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sym typeface="阿里巴巴普惠体 2.0 55 Regular" panose="00020600040101010101" pitchFamily="18" charset="-122"/>
              </a:rPr>
              <a:t>Storage and read-write solutions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sym typeface="阿里巴巴普惠体 2.0 55 Regular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2326" y="2516023"/>
            <a:ext cx="1771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7200" dirty="0">
                <a:solidFill>
                  <a:schemeClr val="accent2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02.</a:t>
            </a:r>
            <a:endParaRPr lang="en-US" altLang="zh-CN" sz="7200" dirty="0">
              <a:solidFill>
                <a:schemeClr val="accent2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52101" y="519113"/>
            <a:ext cx="608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存储结构及写方案</a:t>
            </a:r>
            <a:endParaRPr lang="en-US" altLang="zh-CN" sz="3600" b="1" dirty="0">
              <a:solidFill>
                <a:schemeClr val="bg1"/>
              </a:solidFill>
              <a:latin typeface="Alibaba PuHuiTi 2.0 75 SemiBold" pitchFamily="18" charset="-122"/>
              <a:ea typeface="Alibaba PuHuiTi 2.0 75 SemiBold" pitchFamily="18" charset="-122"/>
              <a:cs typeface="Alibaba PuHuiTi 2.0 75 SemiBold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0902" y="1682776"/>
            <a:ext cx="6893679" cy="3732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行存</a:t>
            </a:r>
            <a:r>
              <a:rPr kumimoji="1" lang="en-US" altLang="zh-CN" sz="20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or</a:t>
            </a:r>
            <a:r>
              <a:rPr kumimoji="1" lang="zh-CN" altLang="en-US" sz="20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列存？</a:t>
            </a:r>
            <a:endParaRPr kumimoji="1" lang="en-US" altLang="zh-CN" sz="2000" dirty="0">
              <a:solidFill>
                <a:schemeClr val="accent2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>
              <a:lnSpc>
                <a:spcPct val="145000"/>
              </a:lnSpc>
            </a:pPr>
            <a:r>
              <a:rPr kumimoji="1"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列存，针对时序数据库，每列数据是随时间变化的一组数据，一列数据内很可能有一定的规律或者共性，不论是何种数据类型，列存储是更方便压缩的。</a:t>
            </a:r>
            <a:endParaRPr kumimoji="1" lang="en-US" altLang="zh-CN" sz="1400" dirty="0">
              <a:solidFill>
                <a:schemeClr val="accent2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342900" indent="-342900">
              <a:lnSpc>
                <a:spcPct val="145000"/>
              </a:lnSpc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chemeClr val="accent2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342900" indent="-34290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每列单独存储 </a:t>
            </a:r>
            <a:r>
              <a:rPr kumimoji="1" lang="en-US" altLang="zh-CN" sz="20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or</a:t>
            </a:r>
            <a:r>
              <a:rPr kumimoji="1" lang="zh-CN" altLang="en-US" sz="2000" dirty="0">
                <a:solidFill>
                  <a:schemeClr val="accent2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多列合并成块</a:t>
            </a:r>
            <a:endParaRPr kumimoji="1" lang="en-US" altLang="zh-CN" sz="2000" dirty="0">
              <a:solidFill>
                <a:schemeClr val="accent2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>
              <a:lnSpc>
                <a:spcPct val="145000"/>
              </a:lnSpc>
            </a:pPr>
            <a:r>
              <a:rPr kumimoji="1"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多列合并成块</a:t>
            </a:r>
            <a:r>
              <a:rPr kumimoji="1"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-</a:t>
            </a:r>
            <a:r>
              <a:rPr kumimoji="1"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块维度压缩解压</a:t>
            </a:r>
            <a:r>
              <a:rPr kumimoji="1"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/</a:t>
            </a:r>
            <a:r>
              <a:rPr kumimoji="1"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读写</a:t>
            </a:r>
            <a:endParaRPr kumimoji="1" lang="en-US" altLang="zh-CN" sz="14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读取的时候，如果读一个</a:t>
            </a:r>
            <a:r>
              <a:rPr kumimoji="1" lang="en-GB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vin</a:t>
            </a:r>
            <a:r>
              <a:rPr kumimoji="1"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的多列，涉及到多次随机读，</a:t>
            </a:r>
            <a:r>
              <a:rPr kumimoji="1"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IO</a:t>
            </a:r>
            <a:r>
              <a:rPr kumimoji="1"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次数变多，每列都要从文件中获取一遍</a:t>
            </a:r>
            <a:endParaRPr kumimoji="1" lang="en-US" altLang="zh-CN" sz="14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放大一次压缩的基础数据量 ，同时能带来压缩算法调用次数的减少，提升速度，尤其是我们深度依赖</a:t>
            </a:r>
            <a:r>
              <a:rPr kumimoji="1"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zstd</a:t>
            </a:r>
            <a:r>
              <a:rPr kumimoji="1"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，</a:t>
            </a:r>
            <a:r>
              <a:rPr kumimoji="1"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zstd</a:t>
            </a:r>
            <a:r>
              <a:rPr kumimoji="1"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调用次数越的少越好</a:t>
            </a:r>
            <a:endParaRPr kumimoji="1" lang="zh-CN" altLang="en-US" sz="14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方案</a:t>
            </a:r>
            <a:r>
              <a:rPr kumimoji="1"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2</a:t>
            </a:r>
            <a:r>
              <a:rPr kumimoji="1"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更方便探索列于列之间的关系</a:t>
            </a:r>
            <a:endParaRPr kumimoji="1" lang="en-US" altLang="zh-CN" sz="14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>
              <a:lnSpc>
                <a:spcPct val="145000"/>
              </a:lnSpc>
            </a:pPr>
            <a:endParaRPr kumimoji="1" lang="en-US" altLang="zh-CN" sz="14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0415" y="2581546"/>
            <a:ext cx="4766558" cy="37154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0415" y="4384071"/>
            <a:ext cx="4758336" cy="191288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22444" y="2581546"/>
            <a:ext cx="1329158" cy="18025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4522" y="2691906"/>
            <a:ext cx="8402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 err="1">
                <a:solidFill>
                  <a:schemeClr val="accent2"/>
                </a:solidFill>
              </a:rPr>
              <a:t>HeapMemroy</a:t>
            </a:r>
            <a:endParaRPr kumimoji="1" lang="en-US" altLang="zh-CN" sz="800" dirty="0" err="1">
              <a:solidFill>
                <a:schemeClr val="accent2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49839" y="2691906"/>
            <a:ext cx="864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 err="1">
                <a:solidFill>
                  <a:schemeClr val="accent2"/>
                </a:solidFill>
              </a:rPr>
              <a:t>DirectMemroy</a:t>
            </a:r>
            <a:endParaRPr kumimoji="1" lang="en-US" altLang="zh-CN" sz="800" dirty="0" err="1">
              <a:solidFill>
                <a:schemeClr val="accent2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6999" y="4494430"/>
            <a:ext cx="386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accent2"/>
                </a:solidFill>
              </a:rPr>
              <a:t>Disk</a:t>
            </a:r>
            <a:endParaRPr kumimoji="1" lang="en-US" altLang="zh-CN" sz="800" dirty="0">
              <a:solidFill>
                <a:schemeClr val="accent2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054961" y="3669570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……..</a:t>
            </a:r>
            <a:endParaRPr kumimoji="1"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621309" y="3405606"/>
            <a:ext cx="673605" cy="7865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2621310" y="3405607"/>
            <a:ext cx="1116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columns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621309" y="3651828"/>
            <a:ext cx="1116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columns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621308" y="3898049"/>
            <a:ext cx="1116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columns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621308" y="3178042"/>
            <a:ext cx="673605" cy="2205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778413" y="3177207"/>
            <a:ext cx="359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list</a:t>
            </a:r>
            <a:endParaRPr kumimoji="1" lang="zh-CN" altLang="en-US" sz="1000" dirty="0"/>
          </a:p>
        </p:txBody>
      </p:sp>
      <p:sp>
        <p:nvSpPr>
          <p:cNvPr id="47" name="矩形 46"/>
          <p:cNvSpPr/>
          <p:nvPr/>
        </p:nvSpPr>
        <p:spPr>
          <a:xfrm>
            <a:off x="340871" y="4801767"/>
            <a:ext cx="380233" cy="813106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335660" y="5067243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</a:rPr>
              <a:t>Int</a:t>
            </a:r>
            <a:endParaRPr kumimoji="1" lang="en-US" altLang="zh-CN" sz="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800" dirty="0">
                <a:solidFill>
                  <a:schemeClr val="bg1"/>
                </a:solidFill>
              </a:rPr>
              <a:t>File1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497010" y="4812845"/>
            <a:ext cx="380233" cy="813106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491718" y="5050121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</a:rPr>
              <a:t>Int</a:t>
            </a:r>
            <a:endParaRPr kumimoji="1" lang="en-US" altLang="zh-CN" sz="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800" dirty="0">
                <a:solidFill>
                  <a:schemeClr val="bg1"/>
                </a:solidFill>
              </a:rPr>
              <a:t>File2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02109" y="4813345"/>
            <a:ext cx="380233" cy="8131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902109" y="5087318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File1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091911" y="4812845"/>
            <a:ext cx="380233" cy="8131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091911" y="5086818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File2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522444" y="4821500"/>
            <a:ext cx="380233" cy="813106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3514748" y="5058776"/>
            <a:ext cx="418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</a:rPr>
              <a:t>Int</a:t>
            </a:r>
            <a:endParaRPr kumimoji="1" lang="en-US" altLang="zh-CN" sz="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800" dirty="0" err="1">
                <a:solidFill>
                  <a:schemeClr val="bg1"/>
                </a:solidFill>
              </a:rPr>
              <a:t>Filen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117345" y="4821500"/>
            <a:ext cx="380233" cy="8131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4117345" y="5095473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 err="1">
                <a:solidFill>
                  <a:schemeClr val="bg1"/>
                </a:solidFill>
              </a:rPr>
              <a:t>Filen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689699" y="5086818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……..</a:t>
            </a:r>
            <a:endParaRPr kumimoji="1"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36900" y="3386948"/>
            <a:ext cx="673605" cy="7865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336901" y="3386949"/>
            <a:ext cx="1116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columns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36900" y="3633170"/>
            <a:ext cx="1116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columns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336899" y="3879391"/>
            <a:ext cx="1116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columns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36899" y="3159384"/>
            <a:ext cx="673605" cy="2205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476230" y="3159385"/>
            <a:ext cx="359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list</a:t>
            </a:r>
            <a:endParaRPr kumimoji="1" lang="zh-CN" altLang="en-US" sz="1000" dirty="0"/>
          </a:p>
        </p:txBody>
      </p:sp>
      <p:sp>
        <p:nvSpPr>
          <p:cNvPr id="78" name="矩形 77"/>
          <p:cNvSpPr/>
          <p:nvPr/>
        </p:nvSpPr>
        <p:spPr>
          <a:xfrm>
            <a:off x="1231087" y="3401094"/>
            <a:ext cx="673605" cy="7865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1231088" y="3401095"/>
            <a:ext cx="1116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columns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1231087" y="3647316"/>
            <a:ext cx="1116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columns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236910" y="3900053"/>
            <a:ext cx="1116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columns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231086" y="3173530"/>
            <a:ext cx="673605" cy="2205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1370417" y="3173531"/>
            <a:ext cx="359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list</a:t>
            </a:r>
            <a:endParaRPr kumimoji="1" lang="zh-CN" altLang="en-US" sz="1000" dirty="0"/>
          </a:p>
        </p:txBody>
      </p:sp>
      <p:sp>
        <p:nvSpPr>
          <p:cNvPr id="85" name="矩形 84"/>
          <p:cNvSpPr/>
          <p:nvPr/>
        </p:nvSpPr>
        <p:spPr>
          <a:xfrm>
            <a:off x="614572" y="5836529"/>
            <a:ext cx="877146" cy="2355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err="1"/>
              <a:t>VinDictFile</a:t>
            </a:r>
            <a:endParaRPr kumimoji="1" lang="en-US" altLang="zh-CN" sz="1000" dirty="0"/>
          </a:p>
        </p:txBody>
      </p:sp>
      <p:sp>
        <p:nvSpPr>
          <p:cNvPr id="86" name="矩形 85"/>
          <p:cNvSpPr/>
          <p:nvPr/>
        </p:nvSpPr>
        <p:spPr>
          <a:xfrm>
            <a:off x="1866666" y="5836660"/>
            <a:ext cx="877146" cy="2355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err="1"/>
              <a:t>SchemaFile</a:t>
            </a:r>
            <a:endParaRPr kumimoji="1" lang="en-US" altLang="zh-CN" sz="1000" dirty="0"/>
          </a:p>
        </p:txBody>
      </p:sp>
      <p:sp>
        <p:nvSpPr>
          <p:cNvPr id="87" name="矩形 86"/>
          <p:cNvSpPr/>
          <p:nvPr/>
        </p:nvSpPr>
        <p:spPr>
          <a:xfrm>
            <a:off x="3151248" y="5837074"/>
            <a:ext cx="877146" cy="2355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err="1"/>
              <a:t>IndexFile</a:t>
            </a:r>
            <a:endParaRPr kumimoji="1" lang="en-US" altLang="zh-CN" sz="1000" dirty="0"/>
          </a:p>
        </p:txBody>
      </p:sp>
      <p:sp>
        <p:nvSpPr>
          <p:cNvPr id="152" name="文本框 151"/>
          <p:cNvSpPr txBox="1"/>
          <p:nvPr/>
        </p:nvSpPr>
        <p:spPr>
          <a:xfrm>
            <a:off x="453298" y="2928197"/>
            <a:ext cx="580057" cy="25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vin1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1332142" y="2930785"/>
            <a:ext cx="580057" cy="25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vin2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2643600" y="2923995"/>
            <a:ext cx="7498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vin5000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49" name="直角上箭头 248"/>
          <p:cNvSpPr/>
          <p:nvPr/>
        </p:nvSpPr>
        <p:spPr>
          <a:xfrm rot="10800000" flipH="1">
            <a:off x="3452016" y="3393368"/>
            <a:ext cx="950753" cy="1264673"/>
          </a:xfrm>
          <a:prstGeom prst="bentUpArrow">
            <a:avLst>
              <a:gd name="adj1" fmla="val 17068"/>
              <a:gd name="adj2" fmla="val 25000"/>
              <a:gd name="adj3" fmla="val 25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0" name="文本框 249"/>
          <p:cNvSpPr txBox="1"/>
          <p:nvPr/>
        </p:nvSpPr>
        <p:spPr>
          <a:xfrm>
            <a:off x="3532173" y="3697770"/>
            <a:ext cx="18153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Sort</a:t>
            </a:r>
            <a:r>
              <a:rPr kumimoji="1" lang="zh-CN" altLang="en-US" sz="800" dirty="0">
                <a:solidFill>
                  <a:schemeClr val="bg1"/>
                </a:solidFill>
              </a:rPr>
              <a:t> </a:t>
            </a:r>
            <a:r>
              <a:rPr kumimoji="1" lang="en-US" altLang="zh-CN" sz="800" dirty="0">
                <a:solidFill>
                  <a:schemeClr val="bg1"/>
                </a:solidFill>
              </a:rPr>
              <a:t>+</a:t>
            </a:r>
            <a:r>
              <a:rPr kumimoji="1" lang="zh-CN" altLang="en-US" sz="800" dirty="0">
                <a:solidFill>
                  <a:schemeClr val="bg1"/>
                </a:solidFill>
              </a:rPr>
              <a:t> </a:t>
            </a:r>
            <a:r>
              <a:rPr kumimoji="1" lang="en-US" altLang="zh-CN" sz="800" dirty="0">
                <a:solidFill>
                  <a:schemeClr val="bg1"/>
                </a:solidFill>
              </a:rPr>
              <a:t>Compress</a:t>
            </a:r>
            <a:r>
              <a:rPr kumimoji="1" lang="zh-CN" altLang="en-US" sz="800" dirty="0">
                <a:solidFill>
                  <a:schemeClr val="bg1"/>
                </a:solidFill>
              </a:rPr>
              <a:t> </a:t>
            </a:r>
            <a:r>
              <a:rPr kumimoji="1" lang="en-US" altLang="zh-CN" sz="800" dirty="0">
                <a:solidFill>
                  <a:schemeClr val="bg1"/>
                </a:solidFill>
              </a:rPr>
              <a:t>+</a:t>
            </a:r>
            <a:r>
              <a:rPr kumimoji="1" lang="zh-CN" altLang="en-US" sz="800" dirty="0">
                <a:solidFill>
                  <a:schemeClr val="bg1"/>
                </a:solidFill>
              </a:rPr>
              <a:t> </a:t>
            </a:r>
            <a:r>
              <a:rPr kumimoji="1" lang="en-US" altLang="zh-CN" sz="800" dirty="0">
                <a:solidFill>
                  <a:schemeClr val="bg1"/>
                </a:solidFill>
              </a:rPr>
              <a:t>flush</a:t>
            </a:r>
            <a:endParaRPr kumimoji="1"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2896665" y="4433506"/>
            <a:ext cx="18153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vinum % </a:t>
            </a:r>
            <a:r>
              <a:rPr kumimoji="1" lang="en-US" altLang="zh-CN" sz="800" dirty="0" err="1">
                <a:solidFill>
                  <a:schemeClr val="bg1"/>
                </a:solidFill>
              </a:rPr>
              <a:t>fileNum</a:t>
            </a:r>
            <a:endParaRPr kumimoji="1"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80" name="矩形标注 279"/>
          <p:cNvSpPr/>
          <p:nvPr/>
        </p:nvSpPr>
        <p:spPr>
          <a:xfrm>
            <a:off x="9705450" y="1826397"/>
            <a:ext cx="1719302" cy="700762"/>
          </a:xfrm>
          <a:prstGeom prst="wedgeRectCallou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000" dirty="0">
                <a:solidFill>
                  <a:schemeClr val="bg1"/>
                </a:solidFill>
              </a:rPr>
              <a:t>一个</a:t>
            </a:r>
            <a:r>
              <a:rPr kumimoji="1" lang="en-US" altLang="zh-CN" sz="1000" dirty="0">
                <a:solidFill>
                  <a:schemeClr val="bg1"/>
                </a:solidFill>
              </a:rPr>
              <a:t>vin</a:t>
            </a:r>
            <a:r>
              <a:rPr kumimoji="1" lang="zh-CN" altLang="en-US" sz="1000" dirty="0">
                <a:solidFill>
                  <a:schemeClr val="bg1"/>
                </a:solidFill>
              </a:rPr>
              <a:t>按列组织数据</a:t>
            </a:r>
            <a:endParaRPr kumimoji="1" lang="en-US" altLang="zh-CN" sz="1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000" dirty="0">
                <a:solidFill>
                  <a:schemeClr val="bg1"/>
                </a:solidFill>
              </a:rPr>
              <a:t>相同类型多列合并成块</a:t>
            </a:r>
            <a:endParaRPr kumimoji="1" lang="en-US" altLang="zh-CN" sz="1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000" dirty="0">
                <a:solidFill>
                  <a:schemeClr val="bg1"/>
                </a:solidFill>
              </a:rPr>
              <a:t>块维度压缩解压及存储</a:t>
            </a:r>
            <a:endParaRPr kumimoji="1" lang="en-US" altLang="zh-CN" sz="1000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041933" y="3623844"/>
            <a:ext cx="4375173" cy="894175"/>
            <a:chOff x="5060224" y="3827640"/>
            <a:chExt cx="4375173" cy="894175"/>
          </a:xfrm>
        </p:grpSpPr>
        <p:sp>
          <p:nvSpPr>
            <p:cNvPr id="89" name="矩形 88"/>
            <p:cNvSpPr/>
            <p:nvPr/>
          </p:nvSpPr>
          <p:spPr>
            <a:xfrm>
              <a:off x="5060224" y="3827640"/>
              <a:ext cx="4375173" cy="63913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5175136" y="3964250"/>
              <a:ext cx="819627" cy="28620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5313252" y="3987163"/>
              <a:ext cx="487634" cy="2462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</a:rPr>
                <a:t>40int</a:t>
              </a:r>
              <a:endParaRPr kumimoji="1" lang="en-US" altLang="zh-CN" sz="1000" dirty="0">
                <a:solidFill>
                  <a:schemeClr val="bg1"/>
                </a:solidFill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6002985" y="3964250"/>
              <a:ext cx="819627" cy="28620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6125513" y="3979183"/>
              <a:ext cx="487634" cy="2462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</a:rPr>
                <a:t>40int</a:t>
              </a:r>
              <a:endParaRPr kumimoji="1" lang="en-US" altLang="zh-CN" sz="1000" dirty="0">
                <a:solidFill>
                  <a:schemeClr val="bg1"/>
                </a:solidFill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6825800" y="3964250"/>
              <a:ext cx="819627" cy="28620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7653649" y="3964250"/>
              <a:ext cx="819627" cy="28620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7681822" y="3963318"/>
              <a:ext cx="8017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</a:rPr>
                <a:t>…………</a:t>
              </a:r>
              <a:endParaRPr kumimoji="1" lang="en-US" altLang="zh-CN" sz="1000" dirty="0">
                <a:solidFill>
                  <a:schemeClr val="bg1"/>
                </a:solidFill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6973899" y="3987163"/>
              <a:ext cx="487634" cy="24622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</a:rPr>
                <a:t>40int</a:t>
              </a:r>
              <a:endParaRPr kumimoji="1" lang="en-US" altLang="zh-CN" sz="1000" dirty="0">
                <a:solidFill>
                  <a:schemeClr val="bg1"/>
                </a:solidFill>
              </a:endParaRPr>
            </a:p>
          </p:txBody>
        </p:sp>
        <p:sp>
          <p:nvSpPr>
            <p:cNvPr id="150" name="文本框 149"/>
            <p:cNvSpPr txBox="1"/>
            <p:nvPr/>
          </p:nvSpPr>
          <p:spPr>
            <a:xfrm>
              <a:off x="8667721" y="3894829"/>
              <a:ext cx="7409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800" dirty="0">
                  <a:solidFill>
                    <a:schemeClr val="accent2"/>
                  </a:solidFill>
                </a:rPr>
                <a:t>int</a:t>
              </a:r>
              <a:r>
                <a:rPr kumimoji="1" lang="zh-CN" altLang="en-US" sz="800" dirty="0">
                  <a:solidFill>
                    <a:schemeClr val="accent2"/>
                  </a:solidFill>
                </a:rPr>
                <a:t>文件结构</a:t>
              </a:r>
              <a:endParaRPr kumimoji="1" lang="zh-CN" altLang="en-US" sz="800" dirty="0">
                <a:solidFill>
                  <a:schemeClr val="accent2"/>
                </a:solidFill>
              </a:endParaRPr>
            </a:p>
          </p:txBody>
        </p:sp>
        <p:sp>
          <p:nvSpPr>
            <p:cNvPr id="282" name="右大括号 281"/>
            <p:cNvSpPr/>
            <p:nvPr/>
          </p:nvSpPr>
          <p:spPr>
            <a:xfrm rot="5400000">
              <a:off x="5489623" y="3981931"/>
              <a:ext cx="230581" cy="819627"/>
            </a:xfrm>
            <a:prstGeom prst="rightBrace">
              <a:avLst>
                <a:gd name="adj1" fmla="val 8333"/>
                <a:gd name="adj2" fmla="val 51408"/>
              </a:avLst>
            </a:prstGeom>
            <a:ln w="12700">
              <a:solidFill>
                <a:srgbClr val="3EF3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4" name="文本框 283"/>
            <p:cNvSpPr txBox="1"/>
            <p:nvPr/>
          </p:nvSpPr>
          <p:spPr>
            <a:xfrm>
              <a:off x="6230033" y="4488591"/>
              <a:ext cx="3946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 err="1">
                  <a:solidFill>
                    <a:srgbClr val="FF0000"/>
                  </a:solidFill>
                </a:rPr>
                <a:t>vinB</a:t>
              </a:r>
              <a:endParaRPr kumimoji="1" lang="zh-CN" alt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285" name="右大括号 284"/>
            <p:cNvSpPr/>
            <p:nvPr/>
          </p:nvSpPr>
          <p:spPr>
            <a:xfrm rot="5400000">
              <a:off x="6320835" y="3974177"/>
              <a:ext cx="230581" cy="819627"/>
            </a:xfrm>
            <a:prstGeom prst="rightBrace">
              <a:avLst>
                <a:gd name="adj1" fmla="val 8333"/>
                <a:gd name="adj2" fmla="val 51408"/>
              </a:avLst>
            </a:prstGeom>
            <a:ln w="12700">
              <a:solidFill>
                <a:srgbClr val="3EF3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86" name="文本框 285"/>
            <p:cNvSpPr txBox="1"/>
            <p:nvPr/>
          </p:nvSpPr>
          <p:spPr>
            <a:xfrm>
              <a:off x="5383227" y="4506371"/>
              <a:ext cx="3994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 err="1">
                  <a:solidFill>
                    <a:srgbClr val="FF0000"/>
                  </a:solidFill>
                </a:rPr>
                <a:t>vinA</a:t>
              </a:r>
              <a:endParaRPr kumimoji="1" lang="zh-CN" altLang="en-US" sz="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060886" y="1180685"/>
            <a:ext cx="4375173" cy="2527091"/>
            <a:chOff x="5070485" y="1302352"/>
            <a:chExt cx="4375173" cy="2527091"/>
          </a:xfrm>
        </p:grpSpPr>
        <p:sp>
          <p:nvSpPr>
            <p:cNvPr id="288" name="右大括号 287"/>
            <p:cNvSpPr/>
            <p:nvPr/>
          </p:nvSpPr>
          <p:spPr>
            <a:xfrm rot="5400000">
              <a:off x="5870612" y="2679076"/>
              <a:ext cx="213780" cy="1657017"/>
            </a:xfrm>
            <a:prstGeom prst="rightBrace">
              <a:avLst>
                <a:gd name="adj1" fmla="val 8333"/>
                <a:gd name="adj2" fmla="val 51408"/>
              </a:avLst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5070485" y="1302352"/>
              <a:ext cx="4375173" cy="2527091"/>
              <a:chOff x="5070485" y="1302352"/>
              <a:chExt cx="4375173" cy="2527091"/>
            </a:xfrm>
          </p:grpSpPr>
          <p:sp>
            <p:nvSpPr>
              <p:cNvPr id="88" name="矩形 87"/>
              <p:cNvSpPr/>
              <p:nvPr/>
            </p:nvSpPr>
            <p:spPr>
              <a:xfrm>
                <a:off x="5070485" y="1302352"/>
                <a:ext cx="4375173" cy="224920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5170947" y="3103217"/>
                <a:ext cx="819627" cy="28620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5227223" y="3123526"/>
                <a:ext cx="763351" cy="246221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10double</a:t>
                </a:r>
                <a:endParaRPr kumimoji="1" lang="en-US" altLang="zh-CN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5998796" y="3103217"/>
                <a:ext cx="819627" cy="28620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6074121" y="3126130"/>
                <a:ext cx="689612" cy="246221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10String</a:t>
                </a:r>
                <a:endParaRPr kumimoji="1" lang="en-US" altLang="zh-CN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6821611" y="3103217"/>
                <a:ext cx="819627" cy="28620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7649460" y="3103217"/>
                <a:ext cx="819627" cy="28620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7724785" y="3126130"/>
                <a:ext cx="689612" cy="246221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10String</a:t>
                </a:r>
                <a:endParaRPr kumimoji="1" lang="en-US" altLang="zh-CN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8477309" y="3096598"/>
                <a:ext cx="819627" cy="28620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8552634" y="3119511"/>
                <a:ext cx="742511" cy="246221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…………</a:t>
                </a:r>
                <a:endParaRPr kumimoji="1" lang="en-US" altLang="zh-CN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6865133" y="3126130"/>
                <a:ext cx="763351" cy="246221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10double</a:t>
                </a:r>
                <a:endParaRPr kumimoji="1" lang="en-US" altLang="zh-CN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5170947" y="2489949"/>
                <a:ext cx="819627" cy="286207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7" name="文本框 106"/>
              <p:cNvSpPr txBox="1"/>
              <p:nvPr/>
            </p:nvSpPr>
            <p:spPr>
              <a:xfrm>
                <a:off x="5227223" y="2510258"/>
                <a:ext cx="713657" cy="246221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column1</a:t>
                </a:r>
                <a:endParaRPr kumimoji="1" lang="en-US" altLang="zh-CN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5998796" y="2489949"/>
                <a:ext cx="819627" cy="286207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6074121" y="2512862"/>
                <a:ext cx="713657" cy="246221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column2</a:t>
                </a:r>
                <a:endParaRPr kumimoji="1" lang="en-US" altLang="zh-CN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6821611" y="2489949"/>
                <a:ext cx="819627" cy="286207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1" name="矩形 110"/>
              <p:cNvSpPr/>
              <p:nvPr/>
            </p:nvSpPr>
            <p:spPr>
              <a:xfrm>
                <a:off x="7649460" y="2489949"/>
                <a:ext cx="819627" cy="286207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2" name="文本框 111"/>
              <p:cNvSpPr txBox="1"/>
              <p:nvPr/>
            </p:nvSpPr>
            <p:spPr>
              <a:xfrm>
                <a:off x="7668705" y="2525375"/>
                <a:ext cx="801771" cy="246221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column10</a:t>
                </a:r>
                <a:endParaRPr kumimoji="1" lang="en-US" altLang="zh-CN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文本框 115"/>
              <p:cNvSpPr txBox="1"/>
              <p:nvPr/>
            </p:nvSpPr>
            <p:spPr>
              <a:xfrm>
                <a:off x="6839058" y="2506243"/>
                <a:ext cx="742511" cy="246221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…………</a:t>
                </a:r>
                <a:endParaRPr kumimoji="1" lang="en-US" altLang="zh-CN" sz="10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8" name="直线连接符 117"/>
              <p:cNvCxnSpPr/>
              <p:nvPr/>
            </p:nvCxnSpPr>
            <p:spPr>
              <a:xfrm flipV="1">
                <a:off x="5169265" y="2771596"/>
                <a:ext cx="0" cy="325002"/>
              </a:xfrm>
              <a:prstGeom prst="line">
                <a:avLst/>
              </a:prstGeom>
              <a:ln w="15875">
                <a:solidFill>
                  <a:srgbClr val="3EF3FD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118"/>
              <p:cNvCxnSpPr/>
              <p:nvPr/>
            </p:nvCxnSpPr>
            <p:spPr>
              <a:xfrm flipV="1">
                <a:off x="5990574" y="2772266"/>
                <a:ext cx="2499147" cy="324332"/>
              </a:xfrm>
              <a:prstGeom prst="line">
                <a:avLst/>
              </a:prstGeom>
              <a:ln w="15875">
                <a:solidFill>
                  <a:srgbClr val="3EF3FD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矩形 123"/>
              <p:cNvSpPr/>
              <p:nvPr/>
            </p:nvSpPr>
            <p:spPr>
              <a:xfrm>
                <a:off x="5158535" y="1877070"/>
                <a:ext cx="819627" cy="28620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5296651" y="1899983"/>
                <a:ext cx="593432" cy="246221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value1</a:t>
                </a:r>
                <a:endParaRPr kumimoji="1" lang="en-US" altLang="zh-CN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5986384" y="1877070"/>
                <a:ext cx="819627" cy="28620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7" name="文本框 126"/>
              <p:cNvSpPr txBox="1"/>
              <p:nvPr/>
            </p:nvSpPr>
            <p:spPr>
              <a:xfrm>
                <a:off x="6108912" y="1892003"/>
                <a:ext cx="593432" cy="246221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value2</a:t>
                </a:r>
                <a:endParaRPr kumimoji="1" lang="en-US" altLang="zh-CN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8" name="矩形 127"/>
              <p:cNvSpPr/>
              <p:nvPr/>
            </p:nvSpPr>
            <p:spPr>
              <a:xfrm>
                <a:off x="6809199" y="1877070"/>
                <a:ext cx="819627" cy="28620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7637048" y="1877070"/>
                <a:ext cx="819627" cy="28620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0" name="文本框 129"/>
              <p:cNvSpPr txBox="1"/>
              <p:nvPr/>
            </p:nvSpPr>
            <p:spPr>
              <a:xfrm>
                <a:off x="7761759" y="1903927"/>
                <a:ext cx="80177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 err="1">
                    <a:solidFill>
                      <a:schemeClr val="bg1"/>
                    </a:solidFill>
                  </a:rPr>
                  <a:t>valuen</a:t>
                </a:r>
                <a:endParaRPr kumimoji="1" lang="en-US" altLang="zh-CN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文本框 130"/>
              <p:cNvSpPr txBox="1"/>
              <p:nvPr/>
            </p:nvSpPr>
            <p:spPr>
              <a:xfrm>
                <a:off x="6826646" y="1893364"/>
                <a:ext cx="742511" cy="246221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…………</a:t>
                </a:r>
                <a:endParaRPr kumimoji="1" lang="en-US" altLang="zh-CN" sz="10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32" name="直线连接符 131"/>
              <p:cNvCxnSpPr/>
              <p:nvPr/>
            </p:nvCxnSpPr>
            <p:spPr>
              <a:xfrm flipV="1">
                <a:off x="5169265" y="2145844"/>
                <a:ext cx="0" cy="320442"/>
              </a:xfrm>
              <a:prstGeom prst="line">
                <a:avLst/>
              </a:prstGeom>
              <a:ln w="15875">
                <a:solidFill>
                  <a:srgbClr val="3EF3FD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线连接符 132"/>
              <p:cNvCxnSpPr/>
              <p:nvPr/>
            </p:nvCxnSpPr>
            <p:spPr>
              <a:xfrm flipV="1">
                <a:off x="5978162" y="2167007"/>
                <a:ext cx="2499147" cy="324332"/>
              </a:xfrm>
              <a:prstGeom prst="line">
                <a:avLst/>
              </a:prstGeom>
              <a:ln w="15875">
                <a:solidFill>
                  <a:srgbClr val="3EF3FD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右箭头 134"/>
              <p:cNvSpPr/>
              <p:nvPr/>
            </p:nvSpPr>
            <p:spPr>
              <a:xfrm>
                <a:off x="5158535" y="1409395"/>
                <a:ext cx="3353591" cy="324332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00" dirty="0"/>
                  <a:t>按时间排序</a:t>
                </a:r>
                <a:endParaRPr kumimoji="1" lang="zh-CN" altLang="en-US" sz="1000" dirty="0"/>
              </a:p>
            </p:txBody>
          </p:sp>
          <p:sp>
            <p:nvSpPr>
              <p:cNvPr id="136" name="文本框 135"/>
              <p:cNvSpPr txBox="1"/>
              <p:nvPr/>
            </p:nvSpPr>
            <p:spPr>
              <a:xfrm>
                <a:off x="8791482" y="1374046"/>
                <a:ext cx="58862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sz="800" dirty="0">
                    <a:solidFill>
                      <a:srgbClr val="FF0000"/>
                    </a:solidFill>
                  </a:rPr>
                  <a:t>文件结构</a:t>
                </a:r>
                <a:endParaRPr kumimoji="1" lang="en-US" altLang="zh-CN" sz="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9" name="文本框 288"/>
              <p:cNvSpPr txBox="1"/>
              <p:nvPr/>
            </p:nvSpPr>
            <p:spPr>
              <a:xfrm>
                <a:off x="5782695" y="3593296"/>
                <a:ext cx="39946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800" dirty="0" err="1">
                    <a:solidFill>
                      <a:srgbClr val="FF0000"/>
                    </a:solidFill>
                  </a:rPr>
                  <a:t>vinA</a:t>
                </a:r>
                <a:endParaRPr kumimoji="1" lang="zh-CN" altLang="en-US" sz="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0" name="右大括号 289"/>
              <p:cNvSpPr/>
              <p:nvPr/>
            </p:nvSpPr>
            <p:spPr>
              <a:xfrm rot="5400000">
                <a:off x="7548260" y="2678885"/>
                <a:ext cx="213780" cy="1657017"/>
              </a:xfrm>
              <a:prstGeom prst="rightBrace">
                <a:avLst>
                  <a:gd name="adj1" fmla="val 8333"/>
                  <a:gd name="adj2" fmla="val 51408"/>
                </a:avLst>
              </a:prstGeom>
              <a:ln w="95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91" name="文本框 290"/>
              <p:cNvSpPr txBox="1"/>
              <p:nvPr/>
            </p:nvSpPr>
            <p:spPr>
              <a:xfrm>
                <a:off x="7424657" y="3613999"/>
                <a:ext cx="39466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800" dirty="0" err="1">
                    <a:solidFill>
                      <a:srgbClr val="FF0000"/>
                    </a:solidFill>
                  </a:rPr>
                  <a:t>vinB</a:t>
                </a:r>
                <a:endParaRPr kumimoji="1" lang="zh-CN" altLang="en-US" sz="8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3052101" y="519113"/>
            <a:ext cx="608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存储结构及写方案</a:t>
            </a:r>
            <a:endParaRPr lang="en-US" altLang="zh-CN" sz="3600" b="1" dirty="0">
              <a:solidFill>
                <a:schemeClr val="bg1"/>
              </a:solidFill>
              <a:latin typeface="Alibaba PuHuiTi 2.0 75 SemiBold" pitchFamily="18" charset="-122"/>
              <a:ea typeface="Alibaba PuHuiTi 2.0 75 SemiBold" pitchFamily="18" charset="-122"/>
              <a:cs typeface="Alibaba PuHuiTi 2.0 75 SemiBold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067740" y="4560393"/>
            <a:ext cx="5582247" cy="2159876"/>
            <a:chOff x="5040865" y="4573936"/>
            <a:chExt cx="5582247" cy="2159876"/>
          </a:xfrm>
        </p:grpSpPr>
        <p:sp>
          <p:nvSpPr>
            <p:cNvPr id="279" name="矩形标注 278"/>
            <p:cNvSpPr/>
            <p:nvPr/>
          </p:nvSpPr>
          <p:spPr>
            <a:xfrm>
              <a:off x="5156826" y="5644382"/>
              <a:ext cx="1815392" cy="649618"/>
            </a:xfrm>
            <a:prstGeom prst="wedgeRectCallou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000" dirty="0">
                  <a:solidFill>
                    <a:schemeClr val="bg1"/>
                  </a:solidFill>
                </a:rPr>
                <a:t>一个</a:t>
              </a:r>
              <a:r>
                <a:rPr kumimoji="1" lang="en-US" altLang="zh-CN" sz="1000" dirty="0" err="1">
                  <a:solidFill>
                    <a:schemeClr val="bg1"/>
                  </a:solidFill>
                </a:rPr>
                <a:t>MapIndex</a:t>
              </a:r>
              <a:r>
                <a:rPr kumimoji="1" lang="zh-CN" altLang="en-US" sz="1000" dirty="0">
                  <a:solidFill>
                    <a:schemeClr val="bg1"/>
                  </a:solidFill>
                </a:rPr>
                <a:t>索引一个</a:t>
              </a:r>
              <a:r>
                <a:rPr kumimoji="1" lang="en-US" altLang="zh-CN" sz="1000" dirty="0">
                  <a:solidFill>
                    <a:schemeClr val="bg1"/>
                  </a:solidFill>
                </a:rPr>
                <a:t>vin</a:t>
              </a:r>
              <a:r>
                <a:rPr kumimoji="1" lang="zh-CN" altLang="en-US" sz="1000" dirty="0">
                  <a:solidFill>
                    <a:schemeClr val="bg1"/>
                  </a:solidFill>
                </a:rPr>
                <a:t>的</a:t>
              </a:r>
              <a:r>
                <a:rPr kumimoji="1" lang="en-US" altLang="zh-CN" sz="1000" dirty="0" err="1">
                  <a:solidFill>
                    <a:schemeClr val="bg1"/>
                  </a:solidFill>
                </a:rPr>
                <a:t>cacheValueSize</a:t>
              </a:r>
              <a:r>
                <a:rPr kumimoji="1" lang="en-US" altLang="zh-CN" sz="1000" dirty="0">
                  <a:solidFill>
                    <a:schemeClr val="bg1"/>
                  </a:solidFill>
                </a:rPr>
                <a:t> = 230</a:t>
              </a:r>
              <a:r>
                <a:rPr kumimoji="1" lang="zh-CN" altLang="en-US" sz="1000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1000" dirty="0">
                  <a:solidFill>
                    <a:schemeClr val="bg1"/>
                  </a:solidFill>
                </a:rPr>
                <a:t>* 40int * 10double * 10string</a:t>
              </a:r>
              <a:endParaRPr kumimoji="1" lang="zh-CN" altLang="en-US" sz="1000" dirty="0">
                <a:solidFill>
                  <a:schemeClr val="bg1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040865" y="4573936"/>
              <a:ext cx="5582247" cy="2159876"/>
              <a:chOff x="5857692" y="4583814"/>
              <a:chExt cx="5582247" cy="2159876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5857692" y="4583814"/>
                <a:ext cx="5582247" cy="2159876"/>
                <a:chOff x="6381454" y="4561435"/>
                <a:chExt cx="5582247" cy="2159876"/>
              </a:xfrm>
            </p:grpSpPr>
            <p:sp>
              <p:nvSpPr>
                <p:cNvPr id="268" name="文本框 267"/>
                <p:cNvSpPr txBox="1"/>
                <p:nvPr/>
              </p:nvSpPr>
              <p:spPr>
                <a:xfrm>
                  <a:off x="10252518" y="4912058"/>
                  <a:ext cx="16855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000" dirty="0">
                      <a:solidFill>
                        <a:schemeClr val="bg1"/>
                      </a:solidFill>
                    </a:rPr>
                    <a:t>+ </a:t>
                  </a:r>
                  <a:r>
                    <a:rPr kumimoji="1" lang="en-US" altLang="zh-CN" sz="1000" dirty="0" err="1">
                      <a:solidFill>
                        <a:schemeClr val="bg1"/>
                      </a:solidFill>
                    </a:rPr>
                    <a:t>iMax:int</a:t>
                  </a:r>
                  <a:r>
                    <a:rPr kumimoji="1" lang="en-US" altLang="zh-CN" sz="1000" dirty="0">
                      <a:solidFill>
                        <a:schemeClr val="bg1"/>
                      </a:solidFill>
                    </a:rPr>
                    <a:t>[40]</a:t>
                  </a:r>
                  <a:endParaRPr kumimoji="1" lang="zh-CN" altLang="en-US" sz="1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2" name="矩形 251"/>
                <p:cNvSpPr/>
                <p:nvPr/>
              </p:nvSpPr>
              <p:spPr>
                <a:xfrm>
                  <a:off x="8577856" y="4837059"/>
                  <a:ext cx="1555957" cy="1884252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53" name="文本框 252"/>
                <p:cNvSpPr txBox="1"/>
                <p:nvPr/>
              </p:nvSpPr>
              <p:spPr>
                <a:xfrm>
                  <a:off x="8552634" y="4889625"/>
                  <a:ext cx="16855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000" dirty="0">
                      <a:solidFill>
                        <a:schemeClr val="bg1"/>
                      </a:solidFill>
                    </a:rPr>
                    <a:t>+ </a:t>
                  </a:r>
                  <a:r>
                    <a:rPr kumimoji="1" lang="en-US" altLang="zh-CN" sz="1000" dirty="0" err="1">
                      <a:solidFill>
                        <a:schemeClr val="bg1"/>
                      </a:solidFill>
                    </a:rPr>
                    <a:t>maxTimeStamp:Long</a:t>
                  </a:r>
                  <a:endParaRPr kumimoji="1" lang="zh-CN" altLang="en-US" sz="1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4" name="矩形 253"/>
                <p:cNvSpPr/>
                <p:nvPr/>
              </p:nvSpPr>
              <p:spPr>
                <a:xfrm>
                  <a:off x="8577854" y="4561435"/>
                  <a:ext cx="1555959" cy="2686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55" name="文本框 254"/>
                <p:cNvSpPr txBox="1"/>
                <p:nvPr/>
              </p:nvSpPr>
              <p:spPr>
                <a:xfrm>
                  <a:off x="8987208" y="4583868"/>
                  <a:ext cx="78579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000" dirty="0" err="1"/>
                    <a:t>MapIndex</a:t>
                  </a:r>
                  <a:endParaRPr kumimoji="1" lang="zh-CN" altLang="en-US" sz="1000" dirty="0"/>
                </a:p>
              </p:txBody>
            </p:sp>
            <p:sp>
              <p:nvSpPr>
                <p:cNvPr id="258" name="文本框 257"/>
                <p:cNvSpPr txBox="1"/>
                <p:nvPr/>
              </p:nvSpPr>
              <p:spPr>
                <a:xfrm>
                  <a:off x="8563530" y="5118358"/>
                  <a:ext cx="16855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000" dirty="0">
                      <a:solidFill>
                        <a:schemeClr val="bg1"/>
                      </a:solidFill>
                    </a:rPr>
                    <a:t>+ </a:t>
                  </a:r>
                  <a:r>
                    <a:rPr kumimoji="1" lang="en-US" altLang="zh-CN" sz="1000" dirty="0" err="1">
                      <a:solidFill>
                        <a:schemeClr val="bg1"/>
                      </a:solidFill>
                    </a:rPr>
                    <a:t>minTimeStamp:Long</a:t>
                  </a:r>
                  <a:endParaRPr kumimoji="1" lang="zh-CN" altLang="en-US" sz="1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9" name="文本框 258"/>
                <p:cNvSpPr txBox="1"/>
                <p:nvPr/>
              </p:nvSpPr>
              <p:spPr>
                <a:xfrm>
                  <a:off x="8563530" y="5345807"/>
                  <a:ext cx="16855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000" dirty="0">
                      <a:solidFill>
                        <a:schemeClr val="bg1"/>
                      </a:solidFill>
                    </a:rPr>
                    <a:t>+ </a:t>
                  </a:r>
                  <a:r>
                    <a:rPr kumimoji="1" lang="en-US" altLang="zh-CN" sz="1000" dirty="0" err="1">
                      <a:solidFill>
                        <a:schemeClr val="bg1"/>
                      </a:solidFill>
                    </a:rPr>
                    <a:t>offset:Long</a:t>
                  </a:r>
                  <a:endParaRPr kumimoji="1" lang="zh-CN" altLang="en-US" sz="1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0" name="文本框 259"/>
                <p:cNvSpPr txBox="1"/>
                <p:nvPr/>
              </p:nvSpPr>
              <p:spPr>
                <a:xfrm>
                  <a:off x="8577854" y="5543980"/>
                  <a:ext cx="16855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000" dirty="0">
                      <a:solidFill>
                        <a:schemeClr val="bg1"/>
                      </a:solidFill>
                    </a:rPr>
                    <a:t>+ </a:t>
                  </a:r>
                  <a:r>
                    <a:rPr kumimoji="1" lang="en-US" altLang="zh-CN" sz="1000" dirty="0" err="1">
                      <a:solidFill>
                        <a:schemeClr val="bg1"/>
                      </a:solidFill>
                    </a:rPr>
                    <a:t>length:int</a:t>
                  </a:r>
                  <a:endParaRPr kumimoji="1" lang="zh-CN" altLang="en-US" sz="1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1" name="文本框 260"/>
                <p:cNvSpPr txBox="1"/>
                <p:nvPr/>
              </p:nvSpPr>
              <p:spPr>
                <a:xfrm>
                  <a:off x="8578259" y="5742153"/>
                  <a:ext cx="16855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000" dirty="0">
                      <a:solidFill>
                        <a:schemeClr val="bg1"/>
                      </a:solidFill>
                    </a:rPr>
                    <a:t>+ </a:t>
                  </a:r>
                  <a:r>
                    <a:rPr kumimoji="1" lang="en-US" altLang="zh-CN" sz="1000" dirty="0" err="1">
                      <a:solidFill>
                        <a:schemeClr val="bg1"/>
                      </a:solidFill>
                    </a:rPr>
                    <a:t>cacheValueSize:int</a:t>
                  </a:r>
                  <a:endParaRPr kumimoji="1" lang="zh-CN" altLang="en-US" sz="1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2" name="文本框 261"/>
                <p:cNvSpPr txBox="1"/>
                <p:nvPr/>
              </p:nvSpPr>
              <p:spPr>
                <a:xfrm>
                  <a:off x="8577854" y="5960437"/>
                  <a:ext cx="16855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000" dirty="0">
                      <a:solidFill>
                        <a:schemeClr val="bg1"/>
                      </a:solidFill>
                    </a:rPr>
                    <a:t>+ </a:t>
                  </a:r>
                  <a:r>
                    <a:rPr kumimoji="1" lang="en-US" altLang="zh-CN" sz="1000" dirty="0" err="1">
                      <a:solidFill>
                        <a:schemeClr val="bg1"/>
                      </a:solidFill>
                    </a:rPr>
                    <a:t>intOffset:Long</a:t>
                  </a:r>
                  <a:endParaRPr kumimoji="1" lang="zh-CN" altLang="en-US" sz="1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3" name="文本框 262"/>
                <p:cNvSpPr txBox="1"/>
                <p:nvPr/>
              </p:nvSpPr>
              <p:spPr>
                <a:xfrm>
                  <a:off x="8577854" y="6168784"/>
                  <a:ext cx="16855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000" dirty="0">
                      <a:solidFill>
                        <a:schemeClr val="bg1"/>
                      </a:solidFill>
                    </a:rPr>
                    <a:t>+ </a:t>
                  </a:r>
                  <a:r>
                    <a:rPr kumimoji="1" lang="en-US" altLang="zh-CN" sz="1000" dirty="0" err="1">
                      <a:solidFill>
                        <a:schemeClr val="bg1"/>
                      </a:solidFill>
                    </a:rPr>
                    <a:t>bigStringOffset:Long</a:t>
                  </a:r>
                  <a:endParaRPr kumimoji="1" lang="zh-CN" altLang="en-US" sz="1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6" name="文本框 265"/>
                <p:cNvSpPr txBox="1"/>
                <p:nvPr/>
              </p:nvSpPr>
              <p:spPr>
                <a:xfrm>
                  <a:off x="8577854" y="6391143"/>
                  <a:ext cx="16855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000" dirty="0">
                      <a:solidFill>
                        <a:schemeClr val="bg1"/>
                      </a:solidFill>
                    </a:rPr>
                    <a:t>+ </a:t>
                  </a:r>
                  <a:r>
                    <a:rPr kumimoji="1" lang="en-US" altLang="zh-CN" sz="1000" dirty="0" err="1">
                      <a:solidFill>
                        <a:schemeClr val="bg1"/>
                      </a:solidFill>
                    </a:rPr>
                    <a:t>aggBucket:AggBucket</a:t>
                  </a:r>
                  <a:endParaRPr kumimoji="1" lang="zh-CN" altLang="en-US" sz="1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7" name="矩形 266"/>
                <p:cNvSpPr/>
                <p:nvPr/>
              </p:nvSpPr>
              <p:spPr>
                <a:xfrm>
                  <a:off x="10277740" y="4859492"/>
                  <a:ext cx="1536599" cy="1369599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69" name="矩形 268"/>
                <p:cNvSpPr/>
                <p:nvPr/>
              </p:nvSpPr>
              <p:spPr>
                <a:xfrm>
                  <a:off x="10277738" y="4583868"/>
                  <a:ext cx="1555959" cy="2686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70" name="文本框 269"/>
                <p:cNvSpPr txBox="1"/>
                <p:nvPr/>
              </p:nvSpPr>
              <p:spPr>
                <a:xfrm>
                  <a:off x="10687092" y="4606301"/>
                  <a:ext cx="8386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000" dirty="0" err="1"/>
                    <a:t>AggBucket</a:t>
                  </a:r>
                  <a:endParaRPr kumimoji="1" lang="zh-CN" altLang="en-US" sz="1000" dirty="0"/>
                </a:p>
              </p:txBody>
            </p:sp>
            <p:sp>
              <p:nvSpPr>
                <p:cNvPr id="271" name="文本框 270"/>
                <p:cNvSpPr txBox="1"/>
                <p:nvPr/>
              </p:nvSpPr>
              <p:spPr>
                <a:xfrm>
                  <a:off x="10263414" y="5140791"/>
                  <a:ext cx="16855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000" dirty="0">
                      <a:solidFill>
                        <a:schemeClr val="bg1"/>
                      </a:solidFill>
                    </a:rPr>
                    <a:t>+ </a:t>
                  </a:r>
                  <a:r>
                    <a:rPr kumimoji="1" lang="en-US" altLang="zh-CN" sz="1000" dirty="0" err="1">
                      <a:solidFill>
                        <a:schemeClr val="bg1"/>
                      </a:solidFill>
                    </a:rPr>
                    <a:t>iMin:int</a:t>
                  </a:r>
                  <a:r>
                    <a:rPr kumimoji="1" lang="en-US" altLang="zh-CN" sz="1000" dirty="0">
                      <a:solidFill>
                        <a:schemeClr val="bg1"/>
                      </a:solidFill>
                    </a:rPr>
                    <a:t>[40]</a:t>
                  </a:r>
                  <a:endParaRPr kumimoji="1" lang="zh-CN" altLang="en-US" sz="1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2" name="文本框 271"/>
                <p:cNvSpPr txBox="1"/>
                <p:nvPr/>
              </p:nvSpPr>
              <p:spPr>
                <a:xfrm>
                  <a:off x="10263414" y="5368240"/>
                  <a:ext cx="16855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000" dirty="0">
                      <a:solidFill>
                        <a:schemeClr val="bg1"/>
                      </a:solidFill>
                    </a:rPr>
                    <a:t>+ </a:t>
                  </a:r>
                  <a:r>
                    <a:rPr kumimoji="1" lang="en-US" altLang="zh-CN" sz="1000" dirty="0" err="1">
                      <a:solidFill>
                        <a:schemeClr val="bg1"/>
                      </a:solidFill>
                    </a:rPr>
                    <a:t>iSum:long</a:t>
                  </a:r>
                  <a:r>
                    <a:rPr kumimoji="1" lang="en-US" altLang="zh-CN" sz="1000" dirty="0">
                      <a:solidFill>
                        <a:schemeClr val="bg1"/>
                      </a:solidFill>
                    </a:rPr>
                    <a:t>[40]</a:t>
                  </a:r>
                  <a:endParaRPr kumimoji="1" lang="zh-CN" altLang="en-US" sz="1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3" name="文本框 272"/>
                <p:cNvSpPr txBox="1"/>
                <p:nvPr/>
              </p:nvSpPr>
              <p:spPr>
                <a:xfrm>
                  <a:off x="10277738" y="5566413"/>
                  <a:ext cx="16855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000" dirty="0">
                      <a:solidFill>
                        <a:schemeClr val="bg1"/>
                      </a:solidFill>
                    </a:rPr>
                    <a:t>+ </a:t>
                  </a:r>
                  <a:r>
                    <a:rPr kumimoji="1" lang="en-US" altLang="zh-CN" sz="1000" dirty="0" err="1">
                      <a:solidFill>
                        <a:schemeClr val="bg1"/>
                      </a:solidFill>
                    </a:rPr>
                    <a:t>dMax:double</a:t>
                  </a:r>
                  <a:r>
                    <a:rPr kumimoji="1" lang="en-US" altLang="zh-CN" sz="1000" dirty="0">
                      <a:solidFill>
                        <a:schemeClr val="bg1"/>
                      </a:solidFill>
                    </a:rPr>
                    <a:t>[10]</a:t>
                  </a:r>
                  <a:endParaRPr kumimoji="1" lang="zh-CN" altLang="en-US" sz="1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4" name="文本框 273"/>
                <p:cNvSpPr txBox="1"/>
                <p:nvPr/>
              </p:nvSpPr>
              <p:spPr>
                <a:xfrm>
                  <a:off x="10278143" y="5764586"/>
                  <a:ext cx="16855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000" dirty="0">
                      <a:solidFill>
                        <a:schemeClr val="bg1"/>
                      </a:solidFill>
                    </a:rPr>
                    <a:t>+ </a:t>
                  </a:r>
                  <a:r>
                    <a:rPr kumimoji="1" lang="en-US" altLang="zh-CN" sz="1000" dirty="0" err="1">
                      <a:solidFill>
                        <a:schemeClr val="bg1"/>
                      </a:solidFill>
                    </a:rPr>
                    <a:t>dMin:double</a:t>
                  </a:r>
                  <a:r>
                    <a:rPr kumimoji="1" lang="en-US" altLang="zh-CN" sz="1000" dirty="0">
                      <a:solidFill>
                        <a:schemeClr val="bg1"/>
                      </a:solidFill>
                    </a:rPr>
                    <a:t>[10]</a:t>
                  </a:r>
                  <a:endParaRPr kumimoji="1" lang="zh-CN" altLang="en-US" sz="1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5" name="文本框 274"/>
                <p:cNvSpPr txBox="1"/>
                <p:nvPr/>
              </p:nvSpPr>
              <p:spPr>
                <a:xfrm>
                  <a:off x="10277738" y="5982870"/>
                  <a:ext cx="16855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000" dirty="0">
                      <a:solidFill>
                        <a:schemeClr val="bg1"/>
                      </a:solidFill>
                    </a:rPr>
                    <a:t>+ </a:t>
                  </a:r>
                  <a:r>
                    <a:rPr kumimoji="1" lang="en-US" altLang="zh-CN" sz="1000" dirty="0" err="1">
                      <a:solidFill>
                        <a:schemeClr val="bg1"/>
                      </a:solidFill>
                    </a:rPr>
                    <a:t>dSum:double</a:t>
                  </a:r>
                  <a:r>
                    <a:rPr kumimoji="1" lang="en-US" altLang="zh-CN" sz="1000" dirty="0">
                      <a:solidFill>
                        <a:schemeClr val="bg1"/>
                      </a:solidFill>
                    </a:rPr>
                    <a:t>[10]</a:t>
                  </a:r>
                  <a:endParaRPr kumimoji="1" lang="zh-CN" altLang="en-US" sz="1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6381454" y="4847200"/>
                  <a:ext cx="2092023" cy="333225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10263414" y="4912057"/>
                  <a:ext cx="16855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000" dirty="0">
                      <a:solidFill>
                        <a:schemeClr val="bg1"/>
                      </a:solidFill>
                    </a:rPr>
                    <a:t>+ </a:t>
                  </a:r>
                  <a:r>
                    <a:rPr kumimoji="1" lang="en-US" altLang="zh-CN" sz="1000" dirty="0" err="1">
                      <a:solidFill>
                        <a:schemeClr val="bg1"/>
                      </a:solidFill>
                    </a:rPr>
                    <a:t>iMax:int</a:t>
                  </a:r>
                  <a:r>
                    <a:rPr kumimoji="1" lang="en-US" altLang="zh-CN" sz="1000" dirty="0">
                      <a:solidFill>
                        <a:schemeClr val="bg1"/>
                      </a:solidFill>
                    </a:rPr>
                    <a:t>[40]</a:t>
                  </a:r>
                  <a:endParaRPr kumimoji="1" lang="zh-CN" altLang="en-US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矩形 7"/>
              <p:cNvSpPr/>
              <p:nvPr/>
            </p:nvSpPr>
            <p:spPr>
              <a:xfrm>
                <a:off x="5863518" y="4628205"/>
                <a:ext cx="2075299" cy="2418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 dirty="0" err="1">
                    <a:solidFill>
                      <a:schemeClr val="tx1"/>
                    </a:solidFill>
                  </a:rPr>
                  <a:t>IndexFile</a:t>
                </a:r>
                <a:endParaRPr kumimoji="1"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905522" y="4916949"/>
                <a:ext cx="23775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+ </a:t>
                </a:r>
                <a:r>
                  <a:rPr kumimoji="1" lang="en-US" altLang="zh-CN" sz="1000" dirty="0" err="1">
                    <a:solidFill>
                      <a:schemeClr val="bg1"/>
                    </a:solidFill>
                  </a:rPr>
                  <a:t>mapIndeList:MapIndex</a:t>
                </a:r>
                <a:r>
                  <a:rPr kumimoji="1" lang="en-US" altLang="zh-CN" sz="1000" dirty="0">
                    <a:solidFill>
                      <a:schemeClr val="bg1"/>
                    </a:solidFill>
                  </a:rPr>
                  <a:t>[5000]</a:t>
                </a:r>
                <a:endParaRPr kumimoji="1" lang="zh-CN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26" name="直线箭头连接符 25"/>
          <p:cNvCxnSpPr/>
          <p:nvPr/>
        </p:nvCxnSpPr>
        <p:spPr>
          <a:xfrm>
            <a:off x="523643" y="1211167"/>
            <a:ext cx="0" cy="1171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1033355" y="1219640"/>
            <a:ext cx="0" cy="1171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1557673" y="1195926"/>
            <a:ext cx="0" cy="1171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>
            <a:off x="2074688" y="1211167"/>
            <a:ext cx="0" cy="1171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>
            <a:off x="2591703" y="1226408"/>
            <a:ext cx="0" cy="1171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>
            <a:off x="3062777" y="1226408"/>
            <a:ext cx="0" cy="1171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>
            <a:off x="3599859" y="1219640"/>
            <a:ext cx="0" cy="1171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4117345" y="1240619"/>
            <a:ext cx="0" cy="1171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2067385" y="1485224"/>
            <a:ext cx="580057" cy="25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>
                <a:solidFill>
                  <a:schemeClr val="bg1"/>
                </a:solidFill>
              </a:rPr>
              <a:t>写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84133" y="4129375"/>
            <a:ext cx="6994492" cy="23639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84133" y="5410181"/>
            <a:ext cx="7002187" cy="10831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520104" y="4129374"/>
            <a:ext cx="2366216" cy="12808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957124" y="4160508"/>
            <a:ext cx="8402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 err="1">
                <a:solidFill>
                  <a:schemeClr val="accent2"/>
                </a:solidFill>
              </a:rPr>
              <a:t>HeapMemroy</a:t>
            </a:r>
            <a:endParaRPr kumimoji="1" lang="en-US" altLang="zh-CN" sz="800" dirty="0" err="1">
              <a:solidFill>
                <a:schemeClr val="accent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54693" y="4129375"/>
            <a:ext cx="864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 err="1">
                <a:solidFill>
                  <a:schemeClr val="accent2"/>
                </a:solidFill>
              </a:rPr>
              <a:t>DirectMemroy</a:t>
            </a:r>
            <a:endParaRPr kumimoji="1" lang="en-US" altLang="zh-CN" sz="800" dirty="0" err="1">
              <a:solidFill>
                <a:schemeClr val="accent2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44373" y="5472169"/>
            <a:ext cx="386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accent2"/>
                </a:solidFill>
              </a:rPr>
              <a:t>Disk</a:t>
            </a:r>
            <a:endParaRPr kumimoji="1" lang="en-US" altLang="zh-CN" sz="800" dirty="0">
              <a:solidFill>
                <a:schemeClr val="accent2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95763" y="4480620"/>
            <a:ext cx="380233" cy="813106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590471" y="4717896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</a:rPr>
              <a:t>Int</a:t>
            </a:r>
            <a:endParaRPr kumimoji="1" lang="en-US" altLang="zh-CN" sz="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800" dirty="0">
                <a:solidFill>
                  <a:schemeClr val="bg1"/>
                </a:solidFill>
              </a:rPr>
              <a:t>File2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742742" y="4480620"/>
            <a:ext cx="380233" cy="8131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742742" y="4754593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File1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301276" y="4494439"/>
            <a:ext cx="380233" cy="8131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0287955" y="4756789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File2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074611" y="4494439"/>
            <a:ext cx="380233" cy="813106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066915" y="4731715"/>
            <a:ext cx="418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</a:rPr>
              <a:t>Int</a:t>
            </a:r>
            <a:endParaRPr kumimoji="1" lang="en-US" altLang="zh-CN" sz="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800" dirty="0" err="1">
                <a:solidFill>
                  <a:schemeClr val="bg1"/>
                </a:solidFill>
              </a:rPr>
              <a:t>Filen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101400" y="5613244"/>
            <a:ext cx="380233" cy="8131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101400" y="5887217"/>
            <a:ext cx="4187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 err="1">
                <a:solidFill>
                  <a:schemeClr val="bg1"/>
                </a:solidFill>
              </a:rPr>
              <a:t>Filen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299324" y="5883343"/>
            <a:ext cx="4667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……..</a:t>
            </a:r>
            <a:endParaRPr kumimoji="1"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453541" y="4580048"/>
            <a:ext cx="877146" cy="2355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err="1"/>
              <a:t>SchemaFile</a:t>
            </a:r>
            <a:endParaRPr kumimoji="1" lang="en-US" altLang="zh-CN" sz="1000" dirty="0"/>
          </a:p>
        </p:txBody>
      </p:sp>
      <p:sp>
        <p:nvSpPr>
          <p:cNvPr id="46" name="矩形 45"/>
          <p:cNvSpPr/>
          <p:nvPr/>
        </p:nvSpPr>
        <p:spPr>
          <a:xfrm>
            <a:off x="6538427" y="4571715"/>
            <a:ext cx="877146" cy="2355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err="1"/>
              <a:t>IndexFile</a:t>
            </a:r>
            <a:endParaRPr kumimoji="1" lang="en-US" altLang="zh-CN" sz="1000" dirty="0"/>
          </a:p>
        </p:txBody>
      </p:sp>
      <p:sp>
        <p:nvSpPr>
          <p:cNvPr id="54" name="下弧形箭头 53"/>
          <p:cNvSpPr/>
          <p:nvPr/>
        </p:nvSpPr>
        <p:spPr>
          <a:xfrm rot="16200000">
            <a:off x="4352318" y="5102810"/>
            <a:ext cx="973349" cy="626055"/>
          </a:xfrm>
          <a:prstGeom prst="curved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114165" y="4480620"/>
            <a:ext cx="380233" cy="813106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5108954" y="4746096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" dirty="0">
                <a:solidFill>
                  <a:schemeClr val="bg1"/>
                </a:solidFill>
              </a:rPr>
              <a:t>Int</a:t>
            </a:r>
            <a:endParaRPr kumimoji="1" lang="en-US" altLang="zh-CN" sz="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800" dirty="0">
                <a:solidFill>
                  <a:schemeClr val="bg1"/>
                </a:solidFill>
              </a:rPr>
              <a:t>File1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0750304" y="4733222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……..</a:t>
            </a:r>
            <a:endParaRPr kumimoji="1"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264042" y="4494439"/>
            <a:ext cx="380233" cy="8131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1250721" y="4756789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 err="1">
                <a:solidFill>
                  <a:schemeClr val="bg1"/>
                </a:solidFill>
              </a:rPr>
              <a:t>Filex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628009" y="5613244"/>
            <a:ext cx="380233" cy="8131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7556675" y="5869334"/>
            <a:ext cx="522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solidFill>
                  <a:schemeClr val="bg1"/>
                </a:solidFill>
              </a:rPr>
              <a:t>Filex+1</a:t>
            </a:r>
            <a:endParaRPr kumimoji="1"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505704" y="4579826"/>
            <a:ext cx="877146" cy="2355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 err="1"/>
              <a:t>VinDictFile</a:t>
            </a:r>
            <a:endParaRPr kumimoji="1" lang="en-US" altLang="zh-CN" sz="1000" dirty="0"/>
          </a:p>
        </p:txBody>
      </p:sp>
      <p:sp>
        <p:nvSpPr>
          <p:cNvPr id="64" name="矩形 63"/>
          <p:cNvSpPr/>
          <p:nvPr/>
        </p:nvSpPr>
        <p:spPr>
          <a:xfrm>
            <a:off x="6538191" y="4972892"/>
            <a:ext cx="713849" cy="26771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vin1Last</a:t>
            </a:r>
            <a:endParaRPr kumimoji="1" lang="zh-CN" altLang="en-US" sz="1000" dirty="0"/>
          </a:p>
        </p:txBody>
      </p:sp>
      <p:sp>
        <p:nvSpPr>
          <p:cNvPr id="65" name="矩形 64"/>
          <p:cNvSpPr/>
          <p:nvPr/>
        </p:nvSpPr>
        <p:spPr>
          <a:xfrm>
            <a:off x="7254296" y="4969191"/>
            <a:ext cx="713849" cy="26771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vin2Last</a:t>
            </a:r>
            <a:endParaRPr kumimoji="1" lang="zh-CN" altLang="en-US" sz="1000" dirty="0"/>
          </a:p>
        </p:txBody>
      </p:sp>
      <p:sp>
        <p:nvSpPr>
          <p:cNvPr id="66" name="矩形 65"/>
          <p:cNvSpPr/>
          <p:nvPr/>
        </p:nvSpPr>
        <p:spPr>
          <a:xfrm>
            <a:off x="7971979" y="4972892"/>
            <a:ext cx="465504" cy="26771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……</a:t>
            </a:r>
            <a:endParaRPr kumimoji="1" lang="zh-CN" altLang="en-US" sz="1000" dirty="0"/>
          </a:p>
        </p:txBody>
      </p:sp>
      <p:sp>
        <p:nvSpPr>
          <p:cNvPr id="67" name="矩形 66"/>
          <p:cNvSpPr/>
          <p:nvPr/>
        </p:nvSpPr>
        <p:spPr>
          <a:xfrm>
            <a:off x="8443573" y="4969192"/>
            <a:ext cx="917826" cy="2714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vin5000Last</a:t>
            </a:r>
            <a:endParaRPr kumimoji="1" lang="zh-CN" altLang="en-US" sz="1000" dirty="0"/>
          </a:p>
        </p:txBody>
      </p:sp>
      <p:sp>
        <p:nvSpPr>
          <p:cNvPr id="2" name="文本框 1"/>
          <p:cNvSpPr txBox="1"/>
          <p:nvPr/>
        </p:nvSpPr>
        <p:spPr>
          <a:xfrm>
            <a:off x="3052101" y="519113"/>
            <a:ext cx="608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读方案</a:t>
            </a:r>
            <a:endParaRPr lang="en-US" altLang="zh-CN" sz="3600" b="1" dirty="0">
              <a:solidFill>
                <a:schemeClr val="bg1"/>
              </a:solidFill>
              <a:latin typeface="Alibaba PuHuiTi 2.0 75 SemiBold" pitchFamily="18" charset="-122"/>
              <a:ea typeface="Alibaba PuHuiTi 2.0 75 SemiBold" pitchFamily="18" charset="-122"/>
              <a:cs typeface="Alibaba PuHuiTi 2.0 75 SemiBold" pitchFamily="18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4308764" y="5231674"/>
            <a:ext cx="1004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</a:rPr>
              <a:t>connect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150782" y="1386808"/>
            <a:ext cx="5902485" cy="2589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5000"/>
              </a:lnSpc>
            </a:pPr>
            <a:r>
              <a:rPr kumimoji="1"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经分析写的时候瓶颈时</a:t>
            </a:r>
            <a:r>
              <a:rPr kumimoji="1"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cpu</a:t>
            </a:r>
            <a:r>
              <a:rPr kumimoji="1"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，读的时候是文件</a:t>
            </a:r>
            <a:r>
              <a:rPr kumimoji="1"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IO</a:t>
            </a:r>
            <a:r>
              <a:rPr kumimoji="1"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，所以为了减少</a:t>
            </a:r>
            <a:r>
              <a:rPr kumimoji="1"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IO</a:t>
            </a:r>
            <a:r>
              <a:rPr kumimoji="1"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影响，我们在</a:t>
            </a:r>
            <a:r>
              <a:rPr kumimoji="1"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restart</a:t>
            </a:r>
            <a:r>
              <a:rPr kumimoji="1"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的</a:t>
            </a:r>
            <a:r>
              <a:rPr kumimoji="1"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connect</a:t>
            </a:r>
            <a:r>
              <a:rPr kumimoji="1"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阶段，主要做了以下几个事情</a:t>
            </a:r>
            <a:endParaRPr lang="en-US" altLang="zh-CN" sz="14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每个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vin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的</a:t>
            </a:r>
            <a:r>
              <a:rPr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lastValue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load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到内存中，在读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last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的时候可以直接从内存中获取</a:t>
            </a:r>
            <a:endParaRPr lang="en-US" altLang="zh-CN" sz="14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Load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部分文件到内存，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int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都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load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到堆内存，</a:t>
            </a:r>
            <a:r>
              <a:rPr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string&amp;double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文件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load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部分到堆外内存</a:t>
            </a:r>
            <a:endParaRPr lang="en-US" altLang="zh-CN" sz="14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85750" indent="-28575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Build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bucket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bucket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中当前</a:t>
            </a:r>
            <a:r>
              <a:rPr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Block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中的一些信息，</a:t>
            </a:r>
            <a:r>
              <a:rPr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aggQuery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和</a:t>
            </a:r>
            <a:r>
              <a:rPr lang="en-US" altLang="zh-CN" sz="1400" dirty="0" err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downsample</a:t>
            </a:r>
            <a:r>
              <a:rPr lang="zh-CN" altLang="en-US" sz="1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中直接可以从内存中获取，避免从文件中查询</a:t>
            </a:r>
            <a:endParaRPr lang="en-US" altLang="zh-CN" sz="14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8517043" y="1011916"/>
            <a:ext cx="3413981" cy="2880380"/>
            <a:chOff x="8025958" y="3863310"/>
            <a:chExt cx="3413981" cy="2880380"/>
          </a:xfrm>
        </p:grpSpPr>
        <p:grpSp>
          <p:nvGrpSpPr>
            <p:cNvPr id="53" name="组合 52"/>
            <p:cNvGrpSpPr/>
            <p:nvPr/>
          </p:nvGrpSpPr>
          <p:grpSpPr>
            <a:xfrm>
              <a:off x="8025958" y="4119381"/>
              <a:ext cx="3413981" cy="2624309"/>
              <a:chOff x="8549720" y="4097002"/>
              <a:chExt cx="3413981" cy="2624309"/>
            </a:xfrm>
          </p:grpSpPr>
          <p:sp>
            <p:nvSpPr>
              <p:cNvPr id="69" name="文本框 68"/>
              <p:cNvSpPr txBox="1"/>
              <p:nvPr/>
            </p:nvSpPr>
            <p:spPr>
              <a:xfrm>
                <a:off x="10252518" y="4912058"/>
                <a:ext cx="16855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+ </a:t>
                </a:r>
                <a:r>
                  <a:rPr kumimoji="1" lang="en-US" altLang="zh-CN" sz="1000" dirty="0" err="1">
                    <a:solidFill>
                      <a:schemeClr val="bg1"/>
                    </a:solidFill>
                  </a:rPr>
                  <a:t>iMax:int</a:t>
                </a:r>
                <a:r>
                  <a:rPr kumimoji="1" lang="en-US" altLang="zh-CN" sz="1000" dirty="0">
                    <a:solidFill>
                      <a:schemeClr val="bg1"/>
                    </a:solidFill>
                  </a:rPr>
                  <a:t>[40]</a:t>
                </a:r>
                <a:endParaRPr kumimoji="1" lang="zh-CN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8577856" y="4837059"/>
                <a:ext cx="1555957" cy="1884252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8552634" y="4889625"/>
                <a:ext cx="16855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+ </a:t>
                </a:r>
                <a:r>
                  <a:rPr kumimoji="1" lang="en-US" altLang="zh-CN" sz="1000" dirty="0" err="1">
                    <a:solidFill>
                      <a:schemeClr val="bg1"/>
                    </a:solidFill>
                  </a:rPr>
                  <a:t>maxTimeStamp:Long</a:t>
                </a:r>
                <a:endParaRPr kumimoji="1" lang="zh-CN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8577854" y="4561435"/>
                <a:ext cx="1555959" cy="2686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8987208" y="4583868"/>
                <a:ext cx="78579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00" dirty="0" err="1"/>
                  <a:t>MapIndex</a:t>
                </a:r>
                <a:endParaRPr kumimoji="1" lang="zh-CN" altLang="en-US" sz="1000" dirty="0"/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8563530" y="5118358"/>
                <a:ext cx="16855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+ </a:t>
                </a:r>
                <a:r>
                  <a:rPr kumimoji="1" lang="en-US" altLang="zh-CN" sz="1000" dirty="0" err="1">
                    <a:solidFill>
                      <a:schemeClr val="bg1"/>
                    </a:solidFill>
                  </a:rPr>
                  <a:t>minTimeStamp:Long</a:t>
                </a:r>
                <a:endParaRPr kumimoji="1" lang="zh-CN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8563530" y="5345807"/>
                <a:ext cx="16855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+ </a:t>
                </a:r>
                <a:r>
                  <a:rPr kumimoji="1" lang="en-US" altLang="zh-CN" sz="1000" dirty="0" err="1">
                    <a:solidFill>
                      <a:schemeClr val="bg1"/>
                    </a:solidFill>
                  </a:rPr>
                  <a:t>offset:Long</a:t>
                </a:r>
                <a:endParaRPr kumimoji="1" lang="zh-CN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8577854" y="5543980"/>
                <a:ext cx="16855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+ </a:t>
                </a:r>
                <a:r>
                  <a:rPr kumimoji="1" lang="en-US" altLang="zh-CN" sz="1000" dirty="0" err="1">
                    <a:solidFill>
                      <a:schemeClr val="bg1"/>
                    </a:solidFill>
                  </a:rPr>
                  <a:t>length:int</a:t>
                </a:r>
                <a:endParaRPr kumimoji="1" lang="zh-CN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8578259" y="5742153"/>
                <a:ext cx="16855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+ </a:t>
                </a:r>
                <a:r>
                  <a:rPr kumimoji="1" lang="en-US" altLang="zh-CN" sz="1000" dirty="0" err="1">
                    <a:solidFill>
                      <a:schemeClr val="bg1"/>
                    </a:solidFill>
                  </a:rPr>
                  <a:t>cacheValueSize:int</a:t>
                </a:r>
                <a:endParaRPr kumimoji="1" lang="zh-CN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8577854" y="5960437"/>
                <a:ext cx="16855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+ </a:t>
                </a:r>
                <a:r>
                  <a:rPr kumimoji="1" lang="en-US" altLang="zh-CN" sz="1000" dirty="0" err="1">
                    <a:solidFill>
                      <a:schemeClr val="bg1"/>
                    </a:solidFill>
                  </a:rPr>
                  <a:t>intOffset:Long</a:t>
                </a:r>
                <a:endParaRPr kumimoji="1" lang="zh-CN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8577854" y="6168784"/>
                <a:ext cx="16855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+ </a:t>
                </a:r>
                <a:r>
                  <a:rPr kumimoji="1" lang="en-US" altLang="zh-CN" sz="1000" dirty="0" err="1">
                    <a:solidFill>
                      <a:schemeClr val="bg1"/>
                    </a:solidFill>
                  </a:rPr>
                  <a:t>bigStringOffset:Long</a:t>
                </a:r>
                <a:endParaRPr kumimoji="1" lang="zh-CN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8577854" y="6391143"/>
                <a:ext cx="16855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+ </a:t>
                </a:r>
                <a:r>
                  <a:rPr kumimoji="1" lang="en-US" altLang="zh-CN" sz="1000" dirty="0" err="1">
                    <a:solidFill>
                      <a:schemeClr val="bg1"/>
                    </a:solidFill>
                  </a:rPr>
                  <a:t>aggBucket:AggBucket</a:t>
                </a:r>
                <a:endParaRPr kumimoji="1" lang="zh-CN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10277740" y="4859492"/>
                <a:ext cx="1536599" cy="1369599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10277738" y="4583868"/>
                <a:ext cx="1555959" cy="2686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10687092" y="4606301"/>
                <a:ext cx="83869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000" dirty="0" err="1"/>
                  <a:t>AggBucket</a:t>
                </a:r>
                <a:endParaRPr kumimoji="1" lang="zh-CN" altLang="en-US" sz="1000" dirty="0"/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10263414" y="5140791"/>
                <a:ext cx="16855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+ </a:t>
                </a:r>
                <a:r>
                  <a:rPr kumimoji="1" lang="en-US" altLang="zh-CN" sz="1000" dirty="0" err="1">
                    <a:solidFill>
                      <a:schemeClr val="bg1"/>
                    </a:solidFill>
                  </a:rPr>
                  <a:t>iMin:int</a:t>
                </a:r>
                <a:r>
                  <a:rPr kumimoji="1" lang="en-US" altLang="zh-CN" sz="1000" dirty="0">
                    <a:solidFill>
                      <a:schemeClr val="bg1"/>
                    </a:solidFill>
                  </a:rPr>
                  <a:t>[40]</a:t>
                </a:r>
                <a:endParaRPr kumimoji="1" lang="zh-CN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10263414" y="5368240"/>
                <a:ext cx="16855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+ </a:t>
                </a:r>
                <a:r>
                  <a:rPr kumimoji="1" lang="en-US" altLang="zh-CN" sz="1000" dirty="0" err="1">
                    <a:solidFill>
                      <a:schemeClr val="bg1"/>
                    </a:solidFill>
                  </a:rPr>
                  <a:t>iSum:long</a:t>
                </a:r>
                <a:r>
                  <a:rPr kumimoji="1" lang="en-US" altLang="zh-CN" sz="1000" dirty="0">
                    <a:solidFill>
                      <a:schemeClr val="bg1"/>
                    </a:solidFill>
                  </a:rPr>
                  <a:t>[40]</a:t>
                </a:r>
                <a:endParaRPr kumimoji="1" lang="zh-CN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10277738" y="5566413"/>
                <a:ext cx="16855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+ </a:t>
                </a:r>
                <a:r>
                  <a:rPr kumimoji="1" lang="en-US" altLang="zh-CN" sz="1000" dirty="0" err="1">
                    <a:solidFill>
                      <a:schemeClr val="bg1"/>
                    </a:solidFill>
                  </a:rPr>
                  <a:t>dMax:double</a:t>
                </a:r>
                <a:r>
                  <a:rPr kumimoji="1" lang="en-US" altLang="zh-CN" sz="1000" dirty="0">
                    <a:solidFill>
                      <a:schemeClr val="bg1"/>
                    </a:solidFill>
                  </a:rPr>
                  <a:t>[10]</a:t>
                </a:r>
                <a:endParaRPr kumimoji="1" lang="zh-CN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10278143" y="5764586"/>
                <a:ext cx="16855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+ </a:t>
                </a:r>
                <a:r>
                  <a:rPr kumimoji="1" lang="en-US" altLang="zh-CN" sz="1000" dirty="0" err="1">
                    <a:solidFill>
                      <a:schemeClr val="bg1"/>
                    </a:solidFill>
                  </a:rPr>
                  <a:t>dMin:double</a:t>
                </a:r>
                <a:r>
                  <a:rPr kumimoji="1" lang="en-US" altLang="zh-CN" sz="1000" dirty="0">
                    <a:solidFill>
                      <a:schemeClr val="bg1"/>
                    </a:solidFill>
                  </a:rPr>
                  <a:t>[10]</a:t>
                </a:r>
                <a:endParaRPr kumimoji="1" lang="zh-CN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10277738" y="5982870"/>
                <a:ext cx="16855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+ </a:t>
                </a:r>
                <a:r>
                  <a:rPr kumimoji="1" lang="en-US" altLang="zh-CN" sz="1000" dirty="0" err="1">
                    <a:solidFill>
                      <a:schemeClr val="bg1"/>
                    </a:solidFill>
                  </a:rPr>
                  <a:t>dSum:double</a:t>
                </a:r>
                <a:r>
                  <a:rPr kumimoji="1" lang="en-US" altLang="zh-CN" sz="1000" dirty="0">
                    <a:solidFill>
                      <a:schemeClr val="bg1"/>
                    </a:solidFill>
                  </a:rPr>
                  <a:t>[10]</a:t>
                </a:r>
                <a:endParaRPr kumimoji="1" lang="zh-CN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8549720" y="4097002"/>
                <a:ext cx="2092023" cy="333225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10263414" y="4912057"/>
                <a:ext cx="16855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>
                    <a:solidFill>
                      <a:schemeClr val="bg1"/>
                    </a:solidFill>
                  </a:rPr>
                  <a:t>+ </a:t>
                </a:r>
                <a:r>
                  <a:rPr kumimoji="1" lang="en-US" altLang="zh-CN" sz="1000" dirty="0" err="1">
                    <a:solidFill>
                      <a:schemeClr val="bg1"/>
                    </a:solidFill>
                  </a:rPr>
                  <a:t>iMax:int</a:t>
                </a:r>
                <a:r>
                  <a:rPr kumimoji="1" lang="en-US" altLang="zh-CN" sz="1000" dirty="0">
                    <a:solidFill>
                      <a:schemeClr val="bg1"/>
                    </a:solidFill>
                  </a:rPr>
                  <a:t>[40]</a:t>
                </a:r>
                <a:endParaRPr kumimoji="1" lang="zh-CN" alt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" name="矩形 54"/>
            <p:cNvSpPr/>
            <p:nvPr/>
          </p:nvSpPr>
          <p:spPr>
            <a:xfrm>
              <a:off x="8025958" y="3863310"/>
              <a:ext cx="2092023" cy="256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 err="1">
                  <a:solidFill>
                    <a:schemeClr val="tx1"/>
                  </a:solidFill>
                </a:rPr>
                <a:t>IndexFile</a:t>
              </a:r>
              <a:endParaRPr kumimoji="1"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8067962" y="4152054"/>
              <a:ext cx="23775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dirty="0">
                  <a:solidFill>
                    <a:schemeClr val="bg1"/>
                  </a:solidFill>
                </a:rPr>
                <a:t>+ </a:t>
              </a:r>
              <a:r>
                <a:rPr kumimoji="1" lang="en-US" altLang="zh-CN" sz="1000" dirty="0" err="1">
                  <a:solidFill>
                    <a:schemeClr val="bg1"/>
                  </a:solidFill>
                </a:rPr>
                <a:t>mapIndeList:MapIndex</a:t>
              </a:r>
              <a:r>
                <a:rPr kumimoji="1" lang="en-US" altLang="zh-CN" sz="1000" dirty="0">
                  <a:solidFill>
                    <a:schemeClr val="bg1"/>
                  </a:solidFill>
                </a:rPr>
                <a:t>[5000]</a:t>
              </a:r>
              <a:endParaRPr kumimoji="1" lang="zh-CN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8294961" y="893960"/>
            <a:ext cx="3635658" cy="30857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2" name="直线连接符 91"/>
          <p:cNvCxnSpPr/>
          <p:nvPr/>
        </p:nvCxnSpPr>
        <p:spPr>
          <a:xfrm flipV="1">
            <a:off x="7415573" y="3952510"/>
            <a:ext cx="879388" cy="619205"/>
          </a:xfrm>
          <a:prstGeom prst="line">
            <a:avLst/>
          </a:prstGeom>
          <a:ln w="15875">
            <a:solidFill>
              <a:srgbClr val="3EF3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连接符 95"/>
          <p:cNvCxnSpPr>
            <a:stCxn id="46" idx="1"/>
          </p:cNvCxnSpPr>
          <p:nvPr/>
        </p:nvCxnSpPr>
        <p:spPr>
          <a:xfrm flipV="1">
            <a:off x="6538427" y="893960"/>
            <a:ext cx="1756534" cy="3795507"/>
          </a:xfrm>
          <a:prstGeom prst="line">
            <a:avLst/>
          </a:prstGeom>
          <a:ln w="15875">
            <a:solidFill>
              <a:srgbClr val="3EF3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45" grpId="0" animBg="1"/>
      <p:bldP spid="46" grpId="0" animBg="1"/>
      <p:bldP spid="54" grpId="1" animBg="1"/>
      <p:bldP spid="56" grpId="0" animBg="1"/>
      <p:bldP spid="57" grpId="0"/>
      <p:bldP spid="58" grpId="0"/>
      <p:bldP spid="59" grpId="0" animBg="1"/>
      <p:bldP spid="60" grpId="0"/>
      <p:bldP spid="63" grpId="0" animBg="1"/>
      <p:bldP spid="64" grpId="0" animBg="1"/>
      <p:bldP spid="65" grpId="0" animBg="1"/>
      <p:bldP spid="66" grpId="0" animBg="1"/>
      <p:bldP spid="67" grpId="0" animBg="1"/>
      <p:bldP spid="133" grpId="0"/>
      <p:bldP spid="91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阿里云瑶池">
      <a:dk1>
        <a:sysClr val="windowText" lastClr="000000"/>
      </a:dk1>
      <a:lt1>
        <a:sysClr val="window" lastClr="FFFFFF"/>
      </a:lt1>
      <a:dk2>
        <a:srgbClr val="53585F"/>
      </a:dk2>
      <a:lt2>
        <a:srgbClr val="D3D3D3"/>
      </a:lt2>
      <a:accent1>
        <a:srgbClr val="0033CC"/>
      </a:accent1>
      <a:accent2>
        <a:srgbClr val="3EF3EF"/>
      </a:accent2>
      <a:accent3>
        <a:srgbClr val="FF6A0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阿里巴巴普惠体2.0 SemiBold">
      <a:majorFont>
        <a:latin typeface="阿里巴巴普惠体 2.0 75 SemiBold"/>
        <a:ea typeface="阿里巴巴普惠体 2.0 75 SemiBold"/>
        <a:cs typeface=""/>
      </a:majorFont>
      <a:minorFont>
        <a:latin typeface="阿里巴巴普惠体 2.0 55 Regular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6547</Words>
  <Application>WPS 演示</Application>
  <PresentationFormat>宽屏</PresentationFormat>
  <Paragraphs>1076</Paragraphs>
  <Slides>26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52" baseType="lpstr">
      <vt:lpstr>Arial</vt:lpstr>
      <vt:lpstr>宋体</vt:lpstr>
      <vt:lpstr>Wingdings</vt:lpstr>
      <vt:lpstr>阿里巴巴普惠体 2.0 55 Regular</vt:lpstr>
      <vt:lpstr>苹方-简</vt:lpstr>
      <vt:lpstr>优设标题黑</vt:lpstr>
      <vt:lpstr>汉仪中黑KW</vt:lpstr>
      <vt:lpstr>阿里巴巴普惠体 2.0 75 SemiBold</vt:lpstr>
      <vt:lpstr>阿里巴巴普惠体 2.0 45 Light</vt:lpstr>
      <vt:lpstr>思源黑体 CN Heavy</vt:lpstr>
      <vt:lpstr>Alibaba PuHuiTi 2.0 75 SemiBold</vt:lpstr>
      <vt:lpstr>Alibaba PuHuiTi 2.0 55 Regular</vt:lpstr>
      <vt:lpstr>阿里巴巴普惠体</vt:lpstr>
      <vt:lpstr>微软雅黑</vt:lpstr>
      <vt:lpstr>汉仪旗黑</vt:lpstr>
      <vt:lpstr>宋体</vt:lpstr>
      <vt:lpstr>Arial Unicode MS</vt:lpstr>
      <vt:lpstr>阿里巴巴普惠体 2.0 55 Regular</vt:lpstr>
      <vt:lpstr>等线 Light</vt:lpstr>
      <vt:lpstr>汉仪中等线KW</vt:lpstr>
      <vt:lpstr>Calibri</vt:lpstr>
      <vt:lpstr>Helvetica Neue</vt:lpstr>
      <vt:lpstr>等线</vt:lpstr>
      <vt:lpstr>汉仪书宋二KW</vt:lpstr>
      <vt:lpstr>阿里巴巴普惠体 2.0 75 SemiBold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王宁</dc:creator>
  <cp:lastModifiedBy>.</cp:lastModifiedBy>
  <cp:revision>68</cp:revision>
  <dcterms:created xsi:type="dcterms:W3CDTF">2023-12-13T05:23:55Z</dcterms:created>
  <dcterms:modified xsi:type="dcterms:W3CDTF">2023-12-13T05:23:55Z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9DA936BDDE7C228E90507865BC05B573_43</vt:lpwstr>
  </property>
  <property fmtid="{D5CDD505-2E9C-101B-9397-08002B2CF9AE}" pid="3" name="KSOProductBuildVer">
    <vt:lpwstr>2052-5.4.1.7920</vt:lpwstr>
  </property>
</Properties>
</file>